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4.xml" ContentType="application/vnd.openxmlformats-officedocument.presentationml.notesSlide+xml"/>
  <Override PartName="/ppt/notesSlides/_rels/notesSlide4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50.png" ContentType="image/png"/>
  <Override PartName="/ppt/media/image1.png" ContentType="image/png"/>
  <Override PartName="/ppt/media/image2.png" ContentType="image/png"/>
  <Override PartName="/ppt/media/image3.jpeg" ContentType="image/jpeg"/>
  <Override PartName="/ppt/media/image55.png" ContentType="image/png"/>
  <Override PartName="/ppt/media/image33.png" ContentType="image/png"/>
  <Override PartName="/ppt/media/image11.png" ContentType="image/png"/>
  <Override PartName="/ppt/media/image6.png" ContentType="image/png"/>
  <Override PartName="/ppt/media/image4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7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40.wmf" ContentType="image/x-wmf"/>
  <Override PartName="/ppt/media/image12.jpeg" ContentType="image/jpeg"/>
  <Override PartName="/ppt/media/image26.png" ContentType="image/png"/>
  <Override PartName="/ppt/media/image48.png" ContentType="image/png"/>
  <Override PartName="/ppt/media/image15.png" ContentType="image/png"/>
  <Override PartName="/ppt/media/image37.png" ContentType="image/png"/>
  <Override PartName="/ppt/media/image41.wmf" ContentType="image/x-wmf"/>
  <Override PartName="/ppt/media/image16.png" ContentType="image/png"/>
  <Override PartName="/ppt/media/image38.png" ContentType="image/png"/>
  <Override PartName="/ppt/media/image42.wmf" ContentType="image/x-wmf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7.png" ContentType="image/png"/>
  <Override PartName="/ppt/media/image31.wmf" ContentType="image/x-wmf"/>
  <Override PartName="/ppt/media/image28.png" ContentType="image/png"/>
  <Override PartName="/ppt/media/image29.png" ContentType="image/png"/>
  <Override PartName="/ppt/media/image30.png" ContentType="image/png"/>
  <Override PartName="/ppt/media/image52.png" ContentType="image/png"/>
  <Override PartName="/ppt/media/image39.wmf" ContentType="image/x-wmf"/>
  <Override PartName="/ppt/media/image49.wmf" ContentType="image/x-wmf"/>
  <Override PartName="/ppt/media/media51.mp4" ContentType="video/mp4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dt" idx="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ftr" idx="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sldNum" idx="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F672F7B-EB2C-4024-A851-C7044FAAD3AD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100" spc="-1" strike="noStrike">
                <a:solidFill>
                  <a:srgbClr val="000000"/>
                </a:solidFill>
                <a:latin typeface="Arial"/>
              </a:rPr>
              <a:t>Peut etre enlever les textes?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CF5613-6951-4871-8537-97DC54DE8107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979E75F-56C0-42A0-9BFD-0A2C80FE122F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BDF2BF7-3AC1-4756-B78F-D808B6F29D94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5521565-2093-49C6-B68A-ABF416EA730B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2D4844-5152-41C0-A4F7-25A9B3C50F54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C4D7DE-597F-457F-962A-CFABC4B99CD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690A0C-52F4-4EE7-A451-BD09A6994052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030EE0-412D-4F4D-BF35-2B64C8B681C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880D72-E033-4D97-9DAD-D664FF98A51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20120" cy="289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66F511-BC58-401F-8B23-EC25E2F41B3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247032-6F6E-4BC7-A16A-025CCFAE160C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47A4507-C813-40AC-B5D3-1B24802E520A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D9F937-F34C-407F-8ABD-F36D7DF8402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A4B539-BA25-409C-8DAC-8C896D43FEC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02CE99-9571-4DE7-A095-CEC664F85F2E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966DEA-46EC-4452-887D-053E342651D0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F7F9D5-0F44-46DA-9A80-95D1B0A7AF1E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6BA1D8-1DD3-48E1-9661-AB88DA563ADB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ECEC65-60A8-4DF9-A5DA-D62E1E939C96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22E688-4FFA-4E44-AA52-7B1DBFD04D5F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212FBF-EA97-462E-ACB8-05EBBB2EC2EA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00A355-714A-4042-BB8E-51119EB3CBC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8686AEA-EDB5-4C5E-9E4D-C0B9FDF02F72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20120" cy="289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FD7A40-6B70-4C7E-A30F-6BF361CA4DA0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0CD204-CE7D-4703-8C3D-FB8BE8DEBCD9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0197DD-FC8B-432C-B5B8-6734EBA596FE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CF027A-AA5D-43E9-85D0-1102D122E458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6460DC-4BC4-48D2-A99A-B5CD716C1D2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D277CB-EC14-4F79-AC4D-47C95DE587B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AD6AEA-3083-4029-8169-BFC8DF78FC31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B076306-C560-4A9D-8C5D-7960FB562D94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78DBE3F-2191-4CF8-B130-1E6A494EAA75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D7F1623-CBB4-4651-8099-96F619C249A9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829CFB8-ECFD-4E35-9B5B-B4B4D33B1A7D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19C6A75-334E-4B90-9295-DA48B8AE6D46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873C580-8A80-4243-A03D-119BF39B6112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20120" cy="289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BA7775D-40FB-490B-BF2B-64108AECD6D9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A31B465-1798-4EB2-8368-465321E9506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F9949C0-1FEA-40E8-ADE0-57947B850FE8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AA0D7BD-99B9-4A4C-A766-7291229CC500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1A9B067-CA43-45A4-8F40-848BBCD46702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8F742ED-CD34-49AB-9A40-44B6D94D0CB7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FA7C35B-C51B-41B3-8BE7-5201FEBE7CCA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D81450-3659-40B5-AE8A-9ACBC281F512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80E7B1-80C0-4DB0-9637-CCE6A8792120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BCE820-4FC1-4236-9EC0-E64DEA0E8BF5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120620-8A1A-40BA-ACBA-8CE28AB34B3D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B50AEB-FDAF-4BFE-B860-BDABE801D992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A1338F-DAB1-4787-B5F5-9BEA6CAF5F95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20120" cy="289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B4B4FD-EA26-40DC-9188-6F2B3E9894B8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651AD4-7356-476E-B613-3CEBD4D81855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C66C2E-C5C0-466A-9969-1E40DA5E1E9C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FB4CFE-12A1-4B57-A18C-063F6575C113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AA1BC8-726D-4941-9E7F-F54AA63B11F9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E19818-D8C1-446F-B9C7-CD2905C384DB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20120" cy="289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2A3BE20-CF0E-480B-9559-9ED1A0536D2C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6AFC83-55F3-4A24-B54A-D6FF113673C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334745-12D5-47C8-B184-7A340068B470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04815A-9EE9-4099-849A-207E18A835C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4FCC630-081F-435C-AC56-00C39E97A81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9144000" cy="4397760"/>
          </a:xfrm>
          <a:custGeom>
            <a:avLst/>
            <a:gdLst>
              <a:gd name="textAreaLeft" fmla="*/ 0 w 9144000"/>
              <a:gd name="textAreaRight" fmla="*/ 9144360 w 9144000"/>
              <a:gd name="textAreaTop" fmla="*/ 0 h 4397760"/>
              <a:gd name="textAreaBottom" fmla="*/ 4398120 h 4397760"/>
            </a:gdLst>
            <a:ahLst/>
            <a:rect l="textAreaLeft" t="textAreaTop" r="textAreaRight" b="textAreaBottom"/>
            <a:pathLst>
              <a:path w="365770" h="175924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buNone/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Roboto"/>
                <a:ea typeface="Robo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DDA1C8-9C3E-4162-AD0E-1897262EF1C5}" type="slidenum">
              <a:rPr b="0" lang="fr" sz="1000" spc="-1" strike="noStrike">
                <a:solidFill>
                  <a:schemeClr val="lt1"/>
                </a:solidFill>
                <a:latin typeface="Roboto"/>
                <a:ea typeface="Roboto"/>
              </a:rPr>
              <a:t>&lt;numéro&gt;</a:t>
            </a:fld>
            <a:endParaRPr b="0" lang="fr-FR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0;p4"/>
          <p:cNvSpPr/>
          <p:nvPr/>
        </p:nvSpPr>
        <p:spPr>
          <a:xfrm>
            <a:off x="0" y="0"/>
            <a:ext cx="4313520" cy="51433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1" name="Google Shape;21;p4"/>
          <p:cNvSpPr/>
          <p:nvPr/>
        </p:nvSpPr>
        <p:spPr>
          <a:xfrm>
            <a:off x="0" y="44280"/>
            <a:ext cx="4313160" cy="4398840"/>
          </a:xfrm>
          <a:custGeom>
            <a:avLst/>
            <a:gdLst>
              <a:gd name="textAreaLeft" fmla="*/ 0 w 4313160"/>
              <a:gd name="textAreaRight" fmla="*/ 4313520 w 4313160"/>
              <a:gd name="textAreaTop" fmla="*/ 0 h 4398840"/>
              <a:gd name="textAreaBottom" fmla="*/ 4399200 h 4398840"/>
            </a:gdLst>
            <a:ahLst/>
            <a:rect l="textAreaLeft" t="textAreaTop" r="textAreaRight" b="textAreaBottom"/>
            <a:pathLst>
              <a:path w="172545" h="17597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Google Shape;22;p4"/>
          <p:cNvSpPr/>
          <p:nvPr/>
        </p:nvSpPr>
        <p:spPr>
          <a:xfrm>
            <a:off x="0" y="0"/>
            <a:ext cx="4316400" cy="4395240"/>
          </a:xfrm>
          <a:custGeom>
            <a:avLst/>
            <a:gdLst>
              <a:gd name="textAreaLeft" fmla="*/ 0 w 4316400"/>
              <a:gd name="textAreaRight" fmla="*/ 4316760 w 4316400"/>
              <a:gd name="textAreaTop" fmla="*/ 0 h 4395240"/>
              <a:gd name="textAreaBottom" fmla="*/ 4395600 h 4395240"/>
            </a:gdLst>
            <a:ahLst/>
            <a:rect l="textAreaLeft" t="textAreaTop" r="textAreaRight" b="textAreaBottom"/>
            <a:pathLst>
              <a:path w="172676" h="175824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buNone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dk2"/>
                </a:solidFill>
                <a:latin typeface="Roboto"/>
                <a:ea typeface="Robo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91FFE0-DCB5-419F-BE81-17603427C298}" type="slidenum">
              <a:rPr b="0" lang="fr" sz="1000" spc="-1" strike="noStrike">
                <a:solidFill>
                  <a:schemeClr val="dk2"/>
                </a:solidFill>
                <a:latin typeface="Roboto"/>
                <a:ea typeface="Roboto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33;p6"/>
          <p:cNvSpPr/>
          <p:nvPr/>
        </p:nvSpPr>
        <p:spPr>
          <a:xfrm>
            <a:off x="0" y="0"/>
            <a:ext cx="9143640" cy="12769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buNone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dk2"/>
                </a:solidFill>
                <a:latin typeface="Roboto"/>
                <a:ea typeface="Robo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3ACB53-E08A-432C-8B16-271AE2932851}" type="slidenum">
              <a:rPr b="0" lang="fr" sz="1000" spc="-1" strike="noStrike">
                <a:solidFill>
                  <a:schemeClr val="dk2"/>
                </a:solidFill>
                <a:latin typeface="Roboto"/>
                <a:ea typeface="Roboto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831240"/>
            <a:ext cx="5334480" cy="124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71000"/>
          </a:bodyPr>
          <a:p>
            <a:pPr indent="0">
              <a:lnSpc>
                <a:spcPct val="100000"/>
              </a:lnSpc>
              <a:buNone/>
            </a:pPr>
            <a:r>
              <a:rPr b="0" lang="fr-FR" sz="10000" spc="-1" strike="noStrike">
                <a:solidFill>
                  <a:schemeClr val="lt1"/>
                </a:solidFill>
                <a:latin typeface="Merriweather"/>
                <a:ea typeface="Merriweather"/>
              </a:rPr>
              <a:t>xx%</a:t>
            </a:r>
            <a:endParaRPr b="0" lang="fr-FR" sz="1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11760" y="2121480"/>
            <a:ext cx="5334480" cy="942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43000"/>
          </a:bodyPr>
          <a:p>
            <a:pPr marL="185760" indent="-13932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1" marL="371520" indent="-13932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2" marL="557280" indent="-12384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3" marL="743040" indent="-9288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4" marL="928800" indent="-9288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5" marL="1114560" indent="-9288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6" marL="1300320" indent="-9288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lt1"/>
                </a:solidFill>
                <a:latin typeface="Roboto"/>
                <a:ea typeface="Robo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C3B49B-8030-444B-BD91-1C92DFF0E859}" type="slidenum">
              <a:rPr b="0" lang="fr" sz="1000" spc="-1" strike="noStrike">
                <a:solidFill>
                  <a:schemeClr val="lt1"/>
                </a:solidFill>
                <a:latin typeface="Roboto"/>
                <a:ea typeface="Roboto"/>
              </a:rPr>
              <a:t>&lt;numéro&gt;</a:t>
            </a:fld>
            <a:endParaRPr b="0" lang="fr-FR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27;p5"/>
          <p:cNvSpPr/>
          <p:nvPr/>
        </p:nvSpPr>
        <p:spPr>
          <a:xfrm>
            <a:off x="0" y="0"/>
            <a:ext cx="9143640" cy="12769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buNone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311760" y="1505880"/>
            <a:ext cx="3999600" cy="3075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832280" y="1505880"/>
            <a:ext cx="3999600" cy="3075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chemeClr val="dk2"/>
                </a:solidFill>
                <a:latin typeface="Roboto"/>
                <a:ea typeface="Robo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1A15BA-5525-4570-B572-A314813253EB}" type="slidenum">
              <a:rPr b="0" lang="fr" sz="1000" spc="-1" strike="noStrike">
                <a:solidFill>
                  <a:schemeClr val="dk2"/>
                </a:solidFill>
                <a:latin typeface="Roboto"/>
                <a:ea typeface="Roboto"/>
              </a:rPr>
              <a:t>&lt;numéro&gt;</a:t>
            </a:fld>
            <a:endParaRPr b="0" lang="fr-F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2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wmf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2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2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wmf"/><Relationship Id="rId3" Type="http://schemas.openxmlformats.org/officeDocument/2006/relationships/image" Target="../media/image41.wmf"/><Relationship Id="rId4" Type="http://schemas.openxmlformats.org/officeDocument/2006/relationships/image" Target="../media/image42.wmf"/><Relationship Id="rId5" Type="http://schemas.openxmlformats.org/officeDocument/2006/relationships/slideLayout" Target="../slideLayouts/slideLayout2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slideLayout" Target="../slideLayouts/slideLayout2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video" Target="../media/media51.mp4"/><Relationship Id="rId2" Type="http://schemas.microsoft.com/office/2007/relationships/media" Target="../media/media51.mp4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3.png"/><Relationship Id="rId3" Type="http://schemas.openxmlformats.org/officeDocument/2006/relationships/image" Target="../media/image53.png"/><Relationship Id="rId4" Type="http://schemas.openxmlformats.org/officeDocument/2006/relationships/image" Target="../media/image53.png"/><Relationship Id="rId5" Type="http://schemas.openxmlformats.org/officeDocument/2006/relationships/image" Target="../media/image53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2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5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0" y="132480"/>
            <a:ext cx="9143640" cy="128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600" spc="-1" strike="noStrike">
                <a:solidFill>
                  <a:schemeClr val="accent1"/>
                </a:solidFill>
                <a:latin typeface="Merriweather"/>
                <a:ea typeface="Merriweather"/>
              </a:rPr>
              <a:t>Formation FPGA Safran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100" spc="-1" strike="noStrike">
                <a:solidFill>
                  <a:schemeClr val="accent1"/>
                </a:solidFill>
                <a:latin typeface="Merriweather"/>
                <a:ea typeface="Merriweather"/>
              </a:rPr>
              <a:t>Projet de formation</a:t>
            </a:r>
            <a:endParaRPr b="0" lang="fr-FR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0" y="1780200"/>
            <a:ext cx="9143640" cy="766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400" spc="-1" strike="noStrike">
                <a:solidFill>
                  <a:schemeClr val="lt2"/>
                </a:solidFill>
                <a:latin typeface="Roboto"/>
                <a:ea typeface="Roboto"/>
              </a:rPr>
              <a:t>Présenté par: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chemeClr val="lt2"/>
                </a:solidFill>
                <a:latin typeface="Roboto"/>
                <a:ea typeface="Roboto"/>
              </a:rPr>
              <a:t>Houssein </a:t>
            </a:r>
            <a:r>
              <a:rPr b="0" lang="fr-FR" sz="1400" spc="-1" strike="noStrike">
                <a:solidFill>
                  <a:schemeClr val="lt2"/>
                </a:solidFill>
                <a:latin typeface="Roboto"/>
                <a:ea typeface="Roboto"/>
              </a:rPr>
              <a:t>MARIAM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2"/>
                </a:solidFill>
                <a:latin typeface="Roboto"/>
                <a:ea typeface="Roboto"/>
              </a:rPr>
              <a:t>Thomas ANGENAULT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Google Shape;65;p13"/>
          <p:cNvSpPr/>
          <p:nvPr/>
        </p:nvSpPr>
        <p:spPr>
          <a:xfrm>
            <a:off x="78480" y="3431880"/>
            <a:ext cx="135000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7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-FR" sz="1600" spc="-1" strike="noStrike">
                <a:solidFill>
                  <a:schemeClr val="lt2"/>
                </a:solidFill>
                <a:latin typeface="Roboto"/>
                <a:ea typeface="Roboto"/>
              </a:rPr>
              <a:t>05/07/2023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ZoneTexte 3"/>
          <p:cNvSpPr/>
          <p:nvPr/>
        </p:nvSpPr>
        <p:spPr>
          <a:xfrm>
            <a:off x="0" y="1415160"/>
            <a:ext cx="9143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600" spc="-1" strike="noStrike">
                <a:solidFill>
                  <a:schemeClr val="lt2"/>
                </a:solidFill>
                <a:latin typeface="Roboto"/>
                <a:ea typeface="Roboto"/>
              </a:rPr>
              <a:t>Intitulé : Interface vidéo VGA et création d'un filtre FIR sur le flux vidéo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2" name="Image 2" descr=""/>
          <p:cNvPicPr/>
          <p:nvPr/>
        </p:nvPicPr>
        <p:blipFill>
          <a:blip r:embed="rId1"/>
          <a:stretch/>
        </p:blipFill>
        <p:spPr>
          <a:xfrm>
            <a:off x="5712840" y="2756520"/>
            <a:ext cx="3281760" cy="228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Etape intermédiaire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77" name="Tableau 2"/>
          <p:cNvGraphicFramePr/>
          <p:nvPr/>
        </p:nvGraphicFramePr>
        <p:xfrm>
          <a:off x="270000" y="2164320"/>
          <a:ext cx="4442760" cy="2455560"/>
        </p:xfrm>
        <a:graphic>
          <a:graphicData uri="http://schemas.openxmlformats.org/drawingml/2006/table">
            <a:tbl>
              <a:tblPr/>
              <a:tblGrid>
                <a:gridCol w="740520"/>
                <a:gridCol w="740520"/>
                <a:gridCol w="740520"/>
                <a:gridCol w="740520"/>
                <a:gridCol w="740520"/>
                <a:gridCol w="740520"/>
              </a:tblGrid>
              <a:tr h="350640">
                <a:tc gridSpan="2"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Paramètre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Synchro horizontale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 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506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Symbole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Description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Durée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Colonnes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 lIns="0" rIns="0" tIns="0" bIns="0" anchor="ctr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 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506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Synch pulse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32</a:t>
                      </a:r>
                      <a:r>
                        <a:rPr b="0" lang="fr-FR" sz="9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µ</a:t>
                      </a: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800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0 à 799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506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Disp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Display time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25.31</a:t>
                      </a:r>
                      <a:r>
                        <a:rPr b="0" lang="fr-FR" sz="9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µ</a:t>
                      </a: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640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0 à 639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506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PW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Pulse Width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3.81</a:t>
                      </a:r>
                      <a:r>
                        <a:rPr b="0" lang="fr-FR" sz="9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µ</a:t>
                      </a: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96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656 à 751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506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FP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Front Porch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635ns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16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640 à 655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506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BP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Back Porch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1.90</a:t>
                      </a:r>
                      <a:r>
                        <a:rPr b="0" lang="fr-FR" sz="9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µ</a:t>
                      </a: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48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752 à 799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1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78" name="Image 3" descr=""/>
          <p:cNvPicPr/>
          <p:nvPr/>
        </p:nvPicPr>
        <p:blipFill>
          <a:blip r:embed="rId1"/>
          <a:stretch/>
        </p:blipFill>
        <p:spPr>
          <a:xfrm>
            <a:off x="5005440" y="2116080"/>
            <a:ext cx="3986640" cy="2037600"/>
          </a:xfrm>
          <a:prstGeom prst="rect">
            <a:avLst/>
          </a:prstGeom>
          <a:ln w="0">
            <a:noFill/>
          </a:ln>
        </p:spPr>
      </p:pic>
      <p:sp>
        <p:nvSpPr>
          <p:cNvPr id="279" name="ZoneTexte 4"/>
          <p:cNvSpPr/>
          <p:nvPr/>
        </p:nvSpPr>
        <p:spPr>
          <a:xfrm>
            <a:off x="294120" y="1823760"/>
            <a:ext cx="39895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Arial"/>
              </a:rPr>
              <a:t>Vérification de timing et du nombre des pixels de Hsync 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Google Shape;146;p19"/>
          <p:cNvSpPr/>
          <p:nvPr/>
        </p:nvSpPr>
        <p:spPr>
          <a:xfrm>
            <a:off x="200160" y="1293480"/>
            <a:ext cx="670536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Validation de l’architecture par </a:t>
            </a:r>
            <a:r>
              <a:rPr b="1" lang="fr-FR" sz="1600" spc="-1" strike="noStrike" u="sng">
                <a:solidFill>
                  <a:srgbClr val="31394d"/>
                </a:solidFill>
                <a:uFillTx/>
                <a:latin typeface="Merriweather"/>
                <a:ea typeface="Merriweather"/>
              </a:rPr>
              <a:t>un test bench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Etape intermédiaire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200160" y="1293480"/>
            <a:ext cx="6705360" cy="393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Validation de </a:t>
            </a: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l’architecture </a:t>
            </a:r>
            <a:r>
              <a:rPr b="0" lang="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par </a:t>
            </a:r>
            <a:r>
              <a:rPr b="1" lang="fr" sz="1600" spc="-1" strike="noStrike" u="sng">
                <a:solidFill>
                  <a:srgbClr val="31394d"/>
                </a:solidFill>
                <a:uFillTx/>
                <a:latin typeface="Merriweather"/>
                <a:ea typeface="Merriweather"/>
              </a:rPr>
              <a:t>un test bench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83" name="Tableau 7"/>
          <p:cNvGraphicFramePr/>
          <p:nvPr/>
        </p:nvGraphicFramePr>
        <p:xfrm>
          <a:off x="286200" y="2178000"/>
          <a:ext cx="4394160" cy="2366280"/>
        </p:xfrm>
        <a:graphic>
          <a:graphicData uri="http://schemas.openxmlformats.org/drawingml/2006/table">
            <a:tbl>
              <a:tblPr/>
              <a:tblGrid>
                <a:gridCol w="706680"/>
                <a:gridCol w="1065960"/>
                <a:gridCol w="886320"/>
                <a:gridCol w="683640"/>
                <a:gridCol w="543600"/>
                <a:gridCol w="507240"/>
              </a:tblGrid>
              <a:tr h="209160">
                <a:tc gridSpan="2"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Paramètre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Synchro verticale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 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091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Symbole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Description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Durée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Lignes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 lIns="0" rIns="0" tIns="0" bIns="0" anchor="ctr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 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952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Synch pulse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16,7ms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521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0 à 520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8952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Disp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Display time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15.36ms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480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0 à 479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8952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PW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Pulse Width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63.96</a:t>
                      </a:r>
                      <a:r>
                        <a:rPr b="0" lang="fr-FR" sz="9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µ</a:t>
                      </a: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2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489 à 490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8952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FP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Front Porch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288.04</a:t>
                      </a:r>
                      <a:r>
                        <a:rPr b="0" lang="fr-FR" sz="9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µ</a:t>
                      </a: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9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480 à 489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8952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en-US" sz="1000" spc="-1" strike="noStrike" baseline="-250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BP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Back Porch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928</a:t>
                      </a:r>
                      <a:r>
                        <a:rPr b="0" lang="fr-FR" sz="9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µ</a:t>
                      </a: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s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29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70ad47"/>
                          </a:solidFill>
                          <a:latin typeface="Calibri"/>
                          <a:ea typeface="Calibri"/>
                        </a:rPr>
                        <a:t>491 à 520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000" spc="-1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OK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4" name="ZoneTexte 10"/>
          <p:cNvSpPr/>
          <p:nvPr/>
        </p:nvSpPr>
        <p:spPr>
          <a:xfrm>
            <a:off x="294120" y="1823760"/>
            <a:ext cx="39819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Arial"/>
              </a:rPr>
              <a:t>Vérification de timing et du nombre des pixels de Vsync 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Image 11" descr=""/>
          <p:cNvPicPr/>
          <p:nvPr/>
        </p:nvPicPr>
        <p:blipFill>
          <a:blip r:embed="rId1"/>
          <a:stretch/>
        </p:blipFill>
        <p:spPr>
          <a:xfrm>
            <a:off x="5005440" y="2116080"/>
            <a:ext cx="3986640" cy="20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2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Mesure à l’oscilloscope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Google Shape;146;p19"/>
          <p:cNvSpPr/>
          <p:nvPr/>
        </p:nvSpPr>
        <p:spPr>
          <a:xfrm>
            <a:off x="200160" y="1292400"/>
            <a:ext cx="670536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Mesure de Hsync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Image 1" descr="Une image contenant capture d’écran, logiciel, Logiciel multimédia, Logiciel de graphisme&#10;&#10;Description générée automatiquement"/>
          <p:cNvPicPr/>
          <p:nvPr/>
        </p:nvPicPr>
        <p:blipFill>
          <a:blip r:embed="rId1"/>
          <a:stretch/>
        </p:blipFill>
        <p:spPr>
          <a:xfrm>
            <a:off x="2411280" y="1642320"/>
            <a:ext cx="5987160" cy="3421080"/>
          </a:xfrm>
          <a:prstGeom prst="rect">
            <a:avLst/>
          </a:prstGeom>
          <a:ln w="0">
            <a:noFill/>
          </a:ln>
        </p:spPr>
      </p:pic>
      <p:grpSp>
        <p:nvGrpSpPr>
          <p:cNvPr id="289" name="Groupe 18"/>
          <p:cNvGrpSpPr/>
          <p:nvPr/>
        </p:nvGrpSpPr>
        <p:grpSpPr>
          <a:xfrm>
            <a:off x="330480" y="4374000"/>
            <a:ext cx="3152160" cy="450360"/>
            <a:chOff x="330480" y="4374000"/>
            <a:chExt cx="3152160" cy="450360"/>
          </a:xfrm>
        </p:grpSpPr>
        <p:sp>
          <p:nvSpPr>
            <p:cNvPr id="290" name="Rectangle 2"/>
            <p:cNvSpPr/>
            <p:nvPr/>
          </p:nvSpPr>
          <p:spPr>
            <a:xfrm>
              <a:off x="2411280" y="4754880"/>
              <a:ext cx="1071360" cy="69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mc:AlternateContent>
          <mc:Choice xmlns:a14="http://schemas.microsoft.com/office/drawing/2010/main" Requires="a14">
            <p:sp>
              <p:nvSpPr>
                <p:cNvPr id="291" name="ZoneTexte 13"/>
                <p:cNvSpPr txBox="1"/>
                <p:nvPr/>
              </p:nvSpPr>
              <p:spPr>
                <a:xfrm>
                  <a:off x="330480" y="4374000"/>
                  <a:ext cx="1270080" cy="27648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P</m:t>
                      </m:r>
                      <m:r>
                        <m:t xml:space="preserve">é</m:t>
                      </m:r>
                      <m:r>
                        <m:t xml:space="preserve">riode</m:t>
                      </m:r>
                      <m:r>
                        <m:t xml:space="preserve">=</m:t>
                      </m:r>
                      <m:r>
                        <m:t xml:space="preserve">32</m:t>
                      </m:r>
                      <m:r>
                        <m:t xml:space="preserve">𝜇</m:t>
                      </m:r>
                      <m:r>
                        <m:t xml:space="preserve">𝑠</m:t>
                      </m:r>
                    </m:oMath>
                  </a14:m>
                </a:p>
              </p:txBody>
            </p:sp>
          </mc:Choice>
          <mc:Fallback/>
        </mc:AlternateContent>
        <p:cxnSp>
          <p:nvCxnSpPr>
            <p:cNvPr id="292" name="Connecteur droit avec flèche 14"/>
            <p:cNvCxnSpPr>
              <a:stCxn id="291" idx="3"/>
              <a:endCxn id="290" idx="1"/>
            </p:cNvCxnSpPr>
            <p:nvPr/>
          </p:nvCxnSpPr>
          <p:spPr>
            <a:xfrm>
              <a:off x="1600560" y="4512240"/>
              <a:ext cx="811080" cy="277560"/>
            </a:xfrm>
            <a:prstGeom prst="straightConnector1">
              <a:avLst/>
            </a:prstGeom>
            <a:ln>
              <a:solidFill>
                <a:srgbClr val="002d48"/>
              </a:solidFill>
              <a:round/>
              <a:tailEnd len="med" type="triangle" w="med"/>
            </a:ln>
          </p:spPr>
        </p:cxnSp>
      </p:grpSp>
      <p:grpSp>
        <p:nvGrpSpPr>
          <p:cNvPr id="293" name="Groupe 28"/>
          <p:cNvGrpSpPr/>
          <p:nvPr/>
        </p:nvGrpSpPr>
        <p:grpSpPr>
          <a:xfrm>
            <a:off x="330480" y="3540600"/>
            <a:ext cx="5622480" cy="826920"/>
            <a:chOff x="330480" y="3540600"/>
            <a:chExt cx="5622480" cy="826920"/>
          </a:xfrm>
        </p:grpSpPr>
        <p:grpSp>
          <p:nvGrpSpPr>
            <p:cNvPr id="294" name="Groupe 17"/>
            <p:cNvGrpSpPr/>
            <p:nvPr/>
          </p:nvGrpSpPr>
          <p:grpSpPr>
            <a:xfrm>
              <a:off x="330480" y="3540600"/>
              <a:ext cx="2688480" cy="826920"/>
              <a:chOff x="330480" y="3540600"/>
              <a:chExt cx="2688480" cy="826920"/>
            </a:xfrm>
          </p:grpSpPr>
          <p:sp>
            <p:nvSpPr>
              <p:cNvPr id="295" name="Rectangle 4"/>
              <p:cNvSpPr/>
              <p:nvPr/>
            </p:nvSpPr>
            <p:spPr>
              <a:xfrm>
                <a:off x="2421000" y="4298040"/>
                <a:ext cx="597960" cy="6948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4840" bIns="2484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fr-FR" sz="1400" spc="-1" strike="noStrike">
                  <a:solidFill>
                    <a:schemeClr val="lt1"/>
                  </a:solidFill>
                  <a:latin typeface="Arial"/>
                  <a:ea typeface="Arial"/>
                </a:endParaRPr>
              </a:p>
            </p:txBody>
          </p:sp>
          <mc:AlternateContent>
            <mc:Choice xmlns:a14="http://schemas.microsoft.com/office/drawing/2010/main" Requires="a14">
              <p:sp>
                <p:nvSpPr>
                  <p:cNvPr id="296" name="ZoneTexte 5"/>
                  <p:cNvSpPr txBox="1"/>
                  <p:nvPr/>
                </p:nvSpPr>
                <p:spPr>
                  <a:xfrm>
                    <a:off x="330480" y="3540600"/>
                    <a:ext cx="1303560" cy="276480"/>
                  </a:xfrm>
                  <a:prstGeom prst="rect">
                    <a:avLst/>
                  </a:prstGeom>
                </p:spPr>
                <p:txBody>
                  <a:bodyPr/>
                  <a:p>
                    <a14:m>
                      <m:oMath xmlns:m="http://schemas.openxmlformats.org/officeDocument/2006/math">
                        <m:r>
                          <m:t xml:space="preserve">Δ</m:t>
                        </m:r>
                        <m:r>
                          <m:t xml:space="preserve">Time</m:t>
                        </m:r>
                        <m:r>
                          <m:t xml:space="preserve">=</m:t>
                        </m:r>
                        <m:r>
                          <m:t xml:space="preserve">3,79</m:t>
                        </m:r>
                        <m:r>
                          <m:t xml:space="preserve">𝜇</m:t>
                        </m:r>
                        <m:r>
                          <m:t xml:space="preserve">𝑠</m:t>
                        </m:r>
                      </m:oMath>
                    </a14:m>
                  </a:p>
                </p:txBody>
              </p:sp>
            </mc:Choice>
            <mc:Fallback/>
          </mc:AlternateContent>
          <p:cxnSp>
            <p:nvCxnSpPr>
              <p:cNvPr id="297" name="Connecteur droit avec flèche 10"/>
              <p:cNvCxnSpPr/>
              <p:nvPr/>
            </p:nvCxnSpPr>
            <p:spPr>
              <a:xfrm>
                <a:off x="1634400" y="3679200"/>
                <a:ext cx="786600" cy="654120"/>
              </a:xfrm>
              <a:prstGeom prst="straightConnector1">
                <a:avLst/>
              </a:prstGeom>
              <a:ln>
                <a:solidFill>
                  <a:srgbClr val="002d48"/>
                </a:solidFill>
                <a:round/>
                <a:tailEnd len="med" type="triangle" w="med"/>
              </a:ln>
            </p:spPr>
          </p:cxnSp>
        </p:grpSp>
        <p:grpSp>
          <p:nvGrpSpPr>
            <p:cNvPr id="298" name="Groupe 27"/>
            <p:cNvGrpSpPr/>
            <p:nvPr/>
          </p:nvGrpSpPr>
          <p:grpSpPr>
            <a:xfrm>
              <a:off x="5600520" y="3609000"/>
              <a:ext cx="352440" cy="0"/>
              <a:chOff x="5600520" y="3609000"/>
              <a:chExt cx="352440" cy="0"/>
            </a:xfrm>
          </p:grpSpPr>
          <p:cxnSp>
            <p:nvCxnSpPr>
              <p:cNvPr id="299" name="Connecteur droit avec flèche 21"/>
              <p:cNvCxnSpPr/>
              <p:nvPr/>
            </p:nvCxnSpPr>
            <p:spPr>
              <a:xfrm>
                <a:off x="5825880" y="3609000"/>
                <a:ext cx="127440" cy="3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round/>
                <a:headEnd len="med" type="triangle" w="med"/>
              </a:ln>
            </p:spPr>
          </p:cxnSp>
          <p:cxnSp>
            <p:nvCxnSpPr>
              <p:cNvPr id="300" name="Connecteur droit avec flèche 23"/>
              <p:cNvCxnSpPr/>
              <p:nvPr/>
            </p:nvCxnSpPr>
            <p:spPr>
              <a:xfrm flipH="1">
                <a:off x="5600520" y="3609000"/>
                <a:ext cx="125640" cy="3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round/>
                <a:headEnd len="med" type="triangle" w="med"/>
              </a:ln>
            </p:spPr>
          </p:cxn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" descr="Une image contenant capture d’écran, logiciel, Logiciel multimédia, affichage&#10;&#10;Description générée automatiquement"/>
          <p:cNvPicPr/>
          <p:nvPr/>
        </p:nvPicPr>
        <p:blipFill>
          <a:blip r:embed="rId1"/>
          <a:stretch/>
        </p:blipFill>
        <p:spPr>
          <a:xfrm>
            <a:off x="2421000" y="1639080"/>
            <a:ext cx="5977800" cy="3423600"/>
          </a:xfrm>
          <a:prstGeom prst="rect">
            <a:avLst/>
          </a:prstGeom>
          <a:ln w="0">
            <a:noFill/>
          </a:ln>
        </p:spPr>
      </p:pic>
      <p:sp>
        <p:nvSpPr>
          <p:cNvPr id="302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2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Mesure à l’oscilloscope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Google Shape;146;p19"/>
          <p:cNvSpPr/>
          <p:nvPr/>
        </p:nvSpPr>
        <p:spPr>
          <a:xfrm>
            <a:off x="200160" y="1292400"/>
            <a:ext cx="670536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Mesure de Vsync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4" name="Groupe 18"/>
          <p:cNvGrpSpPr/>
          <p:nvPr/>
        </p:nvGrpSpPr>
        <p:grpSpPr>
          <a:xfrm>
            <a:off x="343440" y="4615200"/>
            <a:ext cx="3161520" cy="276480"/>
            <a:chOff x="343440" y="4615200"/>
            <a:chExt cx="3161520" cy="276480"/>
          </a:xfrm>
        </p:grpSpPr>
        <p:sp>
          <p:nvSpPr>
            <p:cNvPr id="305" name="Rectangle 2"/>
            <p:cNvSpPr/>
            <p:nvPr/>
          </p:nvSpPr>
          <p:spPr>
            <a:xfrm>
              <a:off x="2433600" y="4767480"/>
              <a:ext cx="1071360" cy="69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mc:AlternateContent>
          <mc:Choice xmlns:a14="http://schemas.microsoft.com/office/drawing/2010/main" Requires="a14">
            <p:sp>
              <p:nvSpPr>
                <p:cNvPr id="306" name="ZoneTexte 13"/>
                <p:cNvSpPr txBox="1"/>
                <p:nvPr/>
              </p:nvSpPr>
              <p:spPr>
                <a:xfrm>
                  <a:off x="343440" y="4615200"/>
                  <a:ext cx="1430280" cy="27648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P</m:t>
                      </m:r>
                      <m:r>
                        <m:t xml:space="preserve">é</m:t>
                      </m:r>
                      <m:r>
                        <m:t xml:space="preserve">riode</m:t>
                      </m:r>
                      <m:r>
                        <m:t xml:space="preserve">=</m:t>
                      </m:r>
                      <m:r>
                        <m:t xml:space="preserve">16,7</m:t>
                      </m:r>
                      <m:r>
                        <m:t xml:space="preserve">𝑚𝑠</m:t>
                      </m:r>
                    </m:oMath>
                  </a14:m>
                </a:p>
              </p:txBody>
            </p:sp>
          </mc:Choice>
          <mc:Fallback/>
        </mc:AlternateContent>
        <p:cxnSp>
          <p:nvCxnSpPr>
            <p:cNvPr id="307" name="Connecteur droit avec flèche 14"/>
            <p:cNvCxnSpPr>
              <a:stCxn id="306" idx="3"/>
              <a:endCxn id="305" idx="1"/>
            </p:cNvCxnSpPr>
            <p:nvPr/>
          </p:nvCxnSpPr>
          <p:spPr>
            <a:xfrm>
              <a:off x="1773720" y="4753440"/>
              <a:ext cx="660240" cy="48960"/>
            </a:xfrm>
            <a:prstGeom prst="straightConnector1">
              <a:avLst/>
            </a:prstGeom>
            <a:ln>
              <a:solidFill>
                <a:srgbClr val="002d48"/>
              </a:solidFill>
              <a:round/>
              <a:tailEnd len="med" type="triangle" w="med"/>
            </a:ln>
          </p:spPr>
        </p:cxnSp>
      </p:grpSp>
      <p:grpSp>
        <p:nvGrpSpPr>
          <p:cNvPr id="308" name="Groupe 28"/>
          <p:cNvGrpSpPr/>
          <p:nvPr/>
        </p:nvGrpSpPr>
        <p:grpSpPr>
          <a:xfrm>
            <a:off x="343440" y="3663720"/>
            <a:ext cx="5636520" cy="702360"/>
            <a:chOff x="343440" y="3663720"/>
            <a:chExt cx="5636520" cy="702360"/>
          </a:xfrm>
        </p:grpSpPr>
        <p:grpSp>
          <p:nvGrpSpPr>
            <p:cNvPr id="309" name="Groupe 17"/>
            <p:cNvGrpSpPr/>
            <p:nvPr/>
          </p:nvGrpSpPr>
          <p:grpSpPr>
            <a:xfrm>
              <a:off x="343440" y="3750480"/>
              <a:ext cx="2649960" cy="615600"/>
              <a:chOff x="343440" y="3750480"/>
              <a:chExt cx="2649960" cy="615600"/>
            </a:xfrm>
          </p:grpSpPr>
          <p:sp>
            <p:nvSpPr>
              <p:cNvPr id="310" name="Rectangle 4"/>
              <p:cNvSpPr/>
              <p:nvPr/>
            </p:nvSpPr>
            <p:spPr>
              <a:xfrm>
                <a:off x="2395440" y="4296600"/>
                <a:ext cx="597960" cy="6948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4840" bIns="2484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fr-FR" sz="1400" spc="-1" strike="noStrike">
                  <a:solidFill>
                    <a:schemeClr val="lt1"/>
                  </a:solidFill>
                  <a:latin typeface="Arial"/>
                  <a:ea typeface="Arial"/>
                </a:endParaRPr>
              </a:p>
            </p:txBody>
          </p:sp>
          <mc:AlternateContent>
            <mc:Choice xmlns:a14="http://schemas.microsoft.com/office/drawing/2010/main" Requires="a14">
              <p:sp>
                <p:nvSpPr>
                  <p:cNvPr id="311" name="ZoneTexte 5"/>
                  <p:cNvSpPr txBox="1"/>
                  <p:nvPr/>
                </p:nvSpPr>
                <p:spPr>
                  <a:xfrm>
                    <a:off x="343440" y="3750480"/>
                    <a:ext cx="1303560" cy="276480"/>
                  </a:xfrm>
                  <a:prstGeom prst="rect">
                    <a:avLst/>
                  </a:prstGeom>
                </p:spPr>
                <p:txBody>
                  <a:bodyPr/>
                  <a:p>
                    <a14:m>
                      <m:oMath xmlns:m="http://schemas.openxmlformats.org/officeDocument/2006/math">
                        <m:r>
                          <m:t xml:space="preserve">Δ</m:t>
                        </m:r>
                        <m:r>
                          <m:t xml:space="preserve">Time</m:t>
                        </m:r>
                        <m:r>
                          <m:t xml:space="preserve">=</m:t>
                        </m:r>
                        <m:r>
                          <m:t xml:space="preserve">64,1</m:t>
                        </m:r>
                        <m:r>
                          <m:t xml:space="preserve">𝜇</m:t>
                        </m:r>
                        <m:r>
                          <m:t xml:space="preserve">𝑠</m:t>
                        </m:r>
                      </m:oMath>
                    </a14:m>
                  </a:p>
                </p:txBody>
              </p:sp>
            </mc:Choice>
            <mc:Fallback/>
          </mc:AlternateContent>
          <p:cxnSp>
            <p:nvCxnSpPr>
              <p:cNvPr id="312" name="Connecteur droit avec flèche 10"/>
              <p:cNvCxnSpPr/>
              <p:nvPr/>
            </p:nvCxnSpPr>
            <p:spPr>
              <a:xfrm>
                <a:off x="1647360" y="3888720"/>
                <a:ext cx="748080" cy="443160"/>
              </a:xfrm>
              <a:prstGeom prst="straightConnector1">
                <a:avLst/>
              </a:prstGeom>
              <a:ln>
                <a:solidFill>
                  <a:srgbClr val="002d48"/>
                </a:solidFill>
                <a:round/>
                <a:tailEnd len="med" type="triangle" w="med"/>
              </a:ln>
            </p:spPr>
          </p:cxnSp>
        </p:grpSp>
        <p:grpSp>
          <p:nvGrpSpPr>
            <p:cNvPr id="313" name="Groupe 27"/>
            <p:cNvGrpSpPr/>
            <p:nvPr/>
          </p:nvGrpSpPr>
          <p:grpSpPr>
            <a:xfrm>
              <a:off x="5565600" y="3663720"/>
              <a:ext cx="414360" cy="0"/>
              <a:chOff x="5565600" y="3663720"/>
              <a:chExt cx="414360" cy="0"/>
            </a:xfrm>
          </p:grpSpPr>
          <p:cxnSp>
            <p:nvCxnSpPr>
              <p:cNvPr id="314" name="Connecteur droit avec flèche 21"/>
              <p:cNvCxnSpPr/>
              <p:nvPr/>
            </p:nvCxnSpPr>
            <p:spPr>
              <a:xfrm>
                <a:off x="5852880" y="3663720"/>
                <a:ext cx="127440" cy="3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round/>
                <a:headEnd len="med" type="triangle" w="med"/>
              </a:ln>
            </p:spPr>
          </p:cxnSp>
          <p:cxnSp>
            <p:nvCxnSpPr>
              <p:cNvPr id="315" name="Connecteur droit avec flèche 23"/>
              <p:cNvCxnSpPr/>
              <p:nvPr/>
            </p:nvCxnSpPr>
            <p:spPr>
              <a:xfrm flipH="1">
                <a:off x="5565600" y="3663720"/>
                <a:ext cx="125640" cy="3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round/>
                <a:headEnd len="med" type="triangle" w="med"/>
              </a:ln>
            </p:spPr>
          </p:cxn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2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Mesure à l’oscilloscope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Image 3" descr="Une image contenant texte, capture d’écran, logiciel, Logiciel multimédia&#10;&#10;Description générée automatiquement"/>
          <p:cNvPicPr/>
          <p:nvPr/>
        </p:nvPicPr>
        <p:blipFill>
          <a:blip r:embed="rId1"/>
          <a:stretch/>
        </p:blipFill>
        <p:spPr>
          <a:xfrm>
            <a:off x="3448800" y="1863720"/>
            <a:ext cx="5599080" cy="3164400"/>
          </a:xfrm>
          <a:prstGeom prst="rect">
            <a:avLst/>
          </a:prstGeom>
          <a:ln w="0">
            <a:noFill/>
          </a:ln>
        </p:spPr>
      </p:pic>
      <p:pic>
        <p:nvPicPr>
          <p:cNvPr id="318" name="Image 4" descr=""/>
          <p:cNvPicPr/>
          <p:nvPr/>
        </p:nvPicPr>
        <p:blipFill>
          <a:blip r:embed="rId2"/>
          <a:stretch/>
        </p:blipFill>
        <p:spPr>
          <a:xfrm>
            <a:off x="95760" y="1778760"/>
            <a:ext cx="3030840" cy="2069640"/>
          </a:xfrm>
          <a:prstGeom prst="rect">
            <a:avLst/>
          </a:prstGeom>
          <a:ln w="0">
            <a:noFill/>
          </a:ln>
        </p:spPr>
      </p:pic>
      <p:sp>
        <p:nvSpPr>
          <p:cNvPr id="319" name="Rectangle 5"/>
          <p:cNvSpPr/>
          <p:nvPr/>
        </p:nvSpPr>
        <p:spPr>
          <a:xfrm>
            <a:off x="4680" y="2916720"/>
            <a:ext cx="3239280" cy="6962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pc="-1" strike="noStrike">
              <a:ln>
                <a:solidFill>
                  <a:srgbClr val="31394d"/>
                </a:solidFill>
              </a:ln>
              <a:solidFill>
                <a:srgbClr val="ffffff"/>
              </a:solidFill>
              <a:latin typeface="Arial"/>
              <a:ea typeface="Arial"/>
            </a:endParaRPr>
          </a:p>
        </p:txBody>
      </p:sp>
      <p:cxnSp>
        <p:nvCxnSpPr>
          <p:cNvPr id="320" name="Connecteur droit avec flèche 10"/>
          <p:cNvCxnSpPr>
            <a:stCxn id="319" idx="3"/>
            <a:endCxn id="317" idx="1"/>
          </p:cNvCxnSpPr>
          <p:nvPr/>
        </p:nvCxnSpPr>
        <p:spPr>
          <a:xfrm>
            <a:off x="3243960" y="3264840"/>
            <a:ext cx="205200" cy="18144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sp>
        <p:nvSpPr>
          <p:cNvPr id="321" name="Google Shape;146;p19"/>
          <p:cNvSpPr/>
          <p:nvPr/>
        </p:nvSpPr>
        <p:spPr>
          <a:xfrm>
            <a:off x="200160" y="1292400"/>
            <a:ext cx="670536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Mesure de VGA Red du Générateur de pattern vidéo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2" name="Groupe 13"/>
          <p:cNvGrpSpPr/>
          <p:nvPr/>
        </p:nvGrpSpPr>
        <p:grpSpPr>
          <a:xfrm>
            <a:off x="1624320" y="4161600"/>
            <a:ext cx="2375640" cy="276480"/>
            <a:chOff x="1624320" y="4161600"/>
            <a:chExt cx="2375640" cy="276480"/>
          </a:xfrm>
        </p:grpSpPr>
        <p:sp>
          <p:nvSpPr>
            <p:cNvPr id="323" name="Rectangle 17"/>
            <p:cNvSpPr/>
            <p:nvPr/>
          </p:nvSpPr>
          <p:spPr>
            <a:xfrm>
              <a:off x="3504960" y="4264920"/>
              <a:ext cx="495000" cy="6948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mc:AlternateContent>
          <mc:Choice xmlns:a14="http://schemas.microsoft.com/office/drawing/2010/main" Requires="a14">
            <p:sp>
              <p:nvSpPr>
                <p:cNvPr id="324" name="ZoneTexte 18"/>
                <p:cNvSpPr txBox="1"/>
                <p:nvPr/>
              </p:nvSpPr>
              <p:spPr>
                <a:xfrm>
                  <a:off x="1624320" y="4161600"/>
                  <a:ext cx="1303560" cy="27648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Δ</m:t>
                      </m:r>
                      <m:r>
                        <m:t xml:space="preserve">Time</m:t>
                      </m:r>
                      <m:r>
                        <m:t xml:space="preserve">=</m:t>
                      </m:r>
                      <m:r>
                        <m:t xml:space="preserve">28,2</m:t>
                      </m:r>
                      <m:r>
                        <m:t xml:space="preserve">𝜇</m:t>
                      </m:r>
                      <m:r>
                        <m:t xml:space="preserve">𝑠</m:t>
                      </m:r>
                    </m:oMath>
                  </a14:m>
                </a:p>
              </p:txBody>
            </p:sp>
          </mc:Choice>
          <mc:Fallback/>
        </mc:AlternateContent>
        <p:cxnSp>
          <p:nvCxnSpPr>
            <p:cNvPr id="325" name="Connecteur droit avec flèche 19"/>
            <p:cNvCxnSpPr>
              <a:stCxn id="324" idx="3"/>
              <a:endCxn id="323" idx="1"/>
            </p:cNvCxnSpPr>
            <p:nvPr/>
          </p:nvCxnSpPr>
          <p:spPr>
            <a:xfrm flipV="1">
              <a:off x="2927880" y="4299480"/>
              <a:ext cx="577440" cy="720"/>
            </a:xfrm>
            <a:prstGeom prst="straightConnector1">
              <a:avLst/>
            </a:prstGeom>
            <a:ln>
              <a:solidFill>
                <a:srgbClr val="002d48"/>
              </a:solidFill>
              <a:round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146;p19"/>
          <p:cNvSpPr/>
          <p:nvPr/>
        </p:nvSpPr>
        <p:spPr>
          <a:xfrm>
            <a:off x="200160" y="1388160"/>
            <a:ext cx="690516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Connexion du composant Pmod VGA à la carte FPGA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3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Architecture matérielle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Image 1" descr=""/>
          <p:cNvPicPr/>
          <p:nvPr/>
        </p:nvPicPr>
        <p:blipFill>
          <a:blip r:embed="rId1"/>
          <a:stretch/>
        </p:blipFill>
        <p:spPr>
          <a:xfrm>
            <a:off x="200160" y="1935360"/>
            <a:ext cx="6981480" cy="2554200"/>
          </a:xfrm>
          <a:prstGeom prst="rect">
            <a:avLst/>
          </a:prstGeom>
          <a:ln w="0">
            <a:noFill/>
          </a:ln>
        </p:spPr>
      </p:pic>
      <p:pic>
        <p:nvPicPr>
          <p:cNvPr id="329" name="Image 3" descr=""/>
          <p:cNvPicPr/>
          <p:nvPr/>
        </p:nvPicPr>
        <p:blipFill>
          <a:blip r:embed="rId2"/>
          <a:stretch/>
        </p:blipFill>
        <p:spPr>
          <a:xfrm rot="5400000">
            <a:off x="6424920" y="2484360"/>
            <a:ext cx="3615120" cy="142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 8" descr=""/>
          <p:cNvPicPr/>
          <p:nvPr/>
        </p:nvPicPr>
        <p:blipFill>
          <a:blip r:embed="rId1"/>
          <a:srcRect l="3740" t="0" r="0" b="1080"/>
          <a:stretch/>
        </p:blipFill>
        <p:spPr>
          <a:xfrm>
            <a:off x="6509160" y="2331720"/>
            <a:ext cx="2292480" cy="1357200"/>
          </a:xfrm>
          <a:prstGeom prst="rect">
            <a:avLst/>
          </a:prstGeom>
          <a:ln w="0">
            <a:noFill/>
          </a:ln>
        </p:spPr>
      </p:pic>
      <p:pic>
        <p:nvPicPr>
          <p:cNvPr id="331" name="Picture 2" descr="Vga : 8 873 images, photos et images vectorielles de stock | Shutterstock"/>
          <p:cNvPicPr/>
          <p:nvPr/>
        </p:nvPicPr>
        <p:blipFill>
          <a:blip r:embed="rId2"/>
          <a:stretch/>
        </p:blipFill>
        <p:spPr>
          <a:xfrm>
            <a:off x="4416840" y="2131200"/>
            <a:ext cx="1936800" cy="1388520"/>
          </a:xfrm>
          <a:prstGeom prst="rect">
            <a:avLst/>
          </a:prstGeom>
          <a:ln w="0">
            <a:noFill/>
          </a:ln>
        </p:spPr>
      </p:pic>
      <p:sp>
        <p:nvSpPr>
          <p:cNvPr id="332" name="Google Shape;150;p19"/>
          <p:cNvSpPr/>
          <p:nvPr/>
        </p:nvSpPr>
        <p:spPr>
          <a:xfrm>
            <a:off x="4572000" y="3520080"/>
            <a:ext cx="144216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fr" sz="1000" spc="-1" strike="noStrike">
                <a:solidFill>
                  <a:srgbClr val="000000"/>
                </a:solidFill>
                <a:latin typeface="Arial"/>
                <a:ea typeface="Arial"/>
              </a:rPr>
              <a:t>Cable VGA </a:t>
            </a: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Arial"/>
              </a:rPr>
              <a:t>mâle/mâle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3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Architecture matérielle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200160" y="1388160"/>
            <a:ext cx="5120280" cy="393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Connexion du VGA à l’oscilloscope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5" name="Groupe 13"/>
          <p:cNvGrpSpPr/>
          <p:nvPr/>
        </p:nvGrpSpPr>
        <p:grpSpPr>
          <a:xfrm>
            <a:off x="342000" y="2131200"/>
            <a:ext cx="3348000" cy="2511000"/>
            <a:chOff x="342000" y="2131200"/>
            <a:chExt cx="3348000" cy="2511000"/>
          </a:xfrm>
        </p:grpSpPr>
        <p:pic>
          <p:nvPicPr>
            <p:cNvPr id="336" name="Image 7" descr=""/>
            <p:cNvPicPr/>
            <p:nvPr/>
          </p:nvPicPr>
          <p:blipFill>
            <a:blip r:embed="rId3"/>
            <a:stretch/>
          </p:blipFill>
          <p:spPr>
            <a:xfrm>
              <a:off x="342000" y="2131200"/>
              <a:ext cx="3348000" cy="251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7" name="Image 12" descr=""/>
            <p:cNvPicPr/>
            <p:nvPr/>
          </p:nvPicPr>
          <p:blipFill>
            <a:blip r:embed="rId4"/>
            <a:stretch/>
          </p:blipFill>
          <p:spPr>
            <a:xfrm>
              <a:off x="618120" y="2309760"/>
              <a:ext cx="1198080" cy="2170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2"/>
          <p:cNvSpPr/>
          <p:nvPr/>
        </p:nvSpPr>
        <p:spPr>
          <a:xfrm>
            <a:off x="403200" y="2081880"/>
            <a:ext cx="154728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Générateur de pattern vidéo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9" name="Rectangle 3"/>
          <p:cNvSpPr/>
          <p:nvPr/>
        </p:nvSpPr>
        <p:spPr>
          <a:xfrm>
            <a:off x="2327040" y="2081880"/>
            <a:ext cx="159408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Filtre gaussien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0" name="Rectangle 4"/>
          <p:cNvSpPr/>
          <p:nvPr/>
        </p:nvSpPr>
        <p:spPr>
          <a:xfrm>
            <a:off x="4262760" y="2081880"/>
            <a:ext cx="175284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Contrôleur VGA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41" name="Connecteur droit avec flèche 5"/>
          <p:cNvCxnSpPr>
            <a:stCxn id="338" idx="3"/>
            <a:endCxn id="339" idx="1"/>
          </p:cNvCxnSpPr>
          <p:nvPr/>
        </p:nvCxnSpPr>
        <p:spPr>
          <a:xfrm>
            <a:off x="1950480" y="2459520"/>
            <a:ext cx="376920" cy="36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cxnSp>
        <p:nvCxnSpPr>
          <p:cNvPr id="342" name="Connecteur droit avec flèche 6"/>
          <p:cNvCxnSpPr>
            <a:stCxn id="339" idx="3"/>
            <a:endCxn id="340" idx="1"/>
          </p:cNvCxnSpPr>
          <p:nvPr/>
        </p:nvCxnSpPr>
        <p:spPr>
          <a:xfrm>
            <a:off x="3921120" y="2459520"/>
            <a:ext cx="342000" cy="36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pic>
        <p:nvPicPr>
          <p:cNvPr id="343" name="Image 7" descr=""/>
          <p:cNvPicPr/>
          <p:nvPr/>
        </p:nvPicPr>
        <p:blipFill>
          <a:blip r:embed="rId1"/>
          <a:stretch/>
        </p:blipFill>
        <p:spPr>
          <a:xfrm>
            <a:off x="6895440" y="1491480"/>
            <a:ext cx="1936800" cy="1936800"/>
          </a:xfrm>
          <a:prstGeom prst="rect">
            <a:avLst/>
          </a:prstGeom>
          <a:ln w="0">
            <a:noFill/>
          </a:ln>
        </p:spPr>
      </p:pic>
      <p:cxnSp>
        <p:nvCxnSpPr>
          <p:cNvPr id="344" name="Connecteur droit avec flèche 8"/>
          <p:cNvCxnSpPr>
            <a:stCxn id="340" idx="3"/>
            <a:endCxn id="343" idx="1"/>
          </p:cNvCxnSpPr>
          <p:nvPr/>
        </p:nvCxnSpPr>
        <p:spPr>
          <a:xfrm>
            <a:off x="6015600" y="2459520"/>
            <a:ext cx="880200" cy="72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sp>
        <p:nvSpPr>
          <p:cNvPr id="345" name="Rectangle 9"/>
          <p:cNvSpPr/>
          <p:nvPr/>
        </p:nvSpPr>
        <p:spPr>
          <a:xfrm>
            <a:off x="311760" y="1677960"/>
            <a:ext cx="5949720" cy="1368720"/>
          </a:xfrm>
          <a:prstGeom prst="rect">
            <a:avLst/>
          </a:prstGeom>
          <a:noFill/>
          <a:ln>
            <a:solidFill>
              <a:srgbClr val="31394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ZoneTexte 10"/>
          <p:cNvSpPr/>
          <p:nvPr/>
        </p:nvSpPr>
        <p:spPr>
          <a:xfrm>
            <a:off x="311760" y="1677960"/>
            <a:ext cx="834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FPGA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Image 1" descr=""/>
          <p:cNvPicPr/>
          <p:nvPr/>
        </p:nvPicPr>
        <p:blipFill>
          <a:blip r:embed="rId2"/>
          <a:stretch/>
        </p:blipFill>
        <p:spPr>
          <a:xfrm>
            <a:off x="403200" y="3402000"/>
            <a:ext cx="7789320" cy="161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 2" descr="Une image contenant texte, Accessoire de mode, capture d’écran, chapeau&#10;&#10;Description générée automatiquement"/>
          <p:cNvPicPr/>
          <p:nvPr/>
        </p:nvPicPr>
        <p:blipFill>
          <a:blip r:embed="rId1"/>
          <a:stretch/>
        </p:blipFill>
        <p:spPr>
          <a:xfrm>
            <a:off x="87480" y="1357920"/>
            <a:ext cx="1924920" cy="2211120"/>
          </a:xfrm>
          <a:prstGeom prst="rect">
            <a:avLst/>
          </a:prstGeom>
          <a:ln w="0">
            <a:noFill/>
          </a:ln>
        </p:spPr>
      </p:pic>
      <p:pic>
        <p:nvPicPr>
          <p:cNvPr id="350" name="Image 3" descr="Une image contenant nombre, carré, texte, mots croisés&#10;&#10;Description générée automatiquement"/>
          <p:cNvPicPr/>
          <p:nvPr/>
        </p:nvPicPr>
        <p:blipFill>
          <a:blip r:embed="rId2"/>
          <a:stretch/>
        </p:blipFill>
        <p:spPr>
          <a:xfrm>
            <a:off x="2244960" y="1981080"/>
            <a:ext cx="1243440" cy="1367280"/>
          </a:xfrm>
          <a:prstGeom prst="rect">
            <a:avLst/>
          </a:prstGeom>
          <a:ln w="0">
            <a:noFill/>
          </a:ln>
        </p:spPr>
      </p:pic>
      <p:pic>
        <p:nvPicPr>
          <p:cNvPr id="351" name="Image 72" descr=""/>
          <p:cNvPicPr/>
          <p:nvPr/>
        </p:nvPicPr>
        <p:blipFill>
          <a:blip r:embed="rId3"/>
          <a:stretch/>
        </p:blipFill>
        <p:spPr>
          <a:xfrm>
            <a:off x="110880" y="4350240"/>
            <a:ext cx="3946320" cy="509040"/>
          </a:xfrm>
          <a:prstGeom prst="rect">
            <a:avLst/>
          </a:prstGeom>
          <a:ln w="0">
            <a:noFill/>
          </a:ln>
        </p:spPr>
      </p:pic>
      <p:sp>
        <p:nvSpPr>
          <p:cNvPr id="352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Architecture à Fenêtre Glissante pour Convolution 2D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Image 8" descr=""/>
          <p:cNvPicPr/>
          <p:nvPr/>
        </p:nvPicPr>
        <p:blipFill>
          <a:blip r:embed="rId4"/>
          <a:stretch/>
        </p:blipFill>
        <p:spPr>
          <a:xfrm>
            <a:off x="4191120" y="1390320"/>
            <a:ext cx="4849200" cy="327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age 2" descr=""/>
          <p:cNvPicPr/>
          <p:nvPr/>
        </p:nvPicPr>
        <p:blipFill>
          <a:blip r:embed="rId1"/>
          <a:stretch/>
        </p:blipFill>
        <p:spPr>
          <a:xfrm>
            <a:off x="69840" y="2289960"/>
            <a:ext cx="4310280" cy="2584440"/>
          </a:xfrm>
          <a:prstGeom prst="rect">
            <a:avLst/>
          </a:prstGeom>
          <a:ln w="0">
            <a:noFill/>
          </a:ln>
        </p:spPr>
      </p:pic>
      <p:sp>
        <p:nvSpPr>
          <p:cNvPr id="355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Architecture à Fenêtre Glissante pour Convolution 2D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Image 20" descr=""/>
          <p:cNvPicPr/>
          <p:nvPr/>
        </p:nvPicPr>
        <p:blipFill>
          <a:blip r:embed="rId2"/>
          <a:stretch/>
        </p:blipFill>
        <p:spPr>
          <a:xfrm>
            <a:off x="4572000" y="2196360"/>
            <a:ext cx="4370760" cy="2584440"/>
          </a:xfrm>
          <a:prstGeom prst="rect">
            <a:avLst/>
          </a:prstGeom>
          <a:ln w="0">
            <a:noFill/>
          </a:ln>
        </p:spPr>
      </p:pic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200160" y="1293480"/>
            <a:ext cx="6705360" cy="393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Motif généré par le générateur de Pattern vidéo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Google Shape;146;p19"/>
          <p:cNvSpPr/>
          <p:nvPr/>
        </p:nvSpPr>
        <p:spPr>
          <a:xfrm>
            <a:off x="5387400" y="1895760"/>
            <a:ext cx="333720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31394d"/>
                </a:solidFill>
                <a:latin typeface="Merriweather"/>
                <a:ea typeface="Merriweather"/>
              </a:rPr>
              <a:t>Evolution de la fenêtre de convolution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4448160" y="281520"/>
            <a:ext cx="4531320" cy="4579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199"/>
              </a:spcBef>
              <a:buClr>
                <a:srgbClr val="666666"/>
              </a:buClr>
              <a:buFont typeface="Roboto"/>
              <a:buAutoNum type="arabicPeriod"/>
              <a:tabLst>
                <a:tab algn="l" pos="0"/>
              </a:tabLst>
            </a:pPr>
            <a:r>
              <a:rPr b="1" lang="fr" sz="1300" spc="-1" strike="noStrike">
                <a:solidFill>
                  <a:schemeClr val="dk2"/>
                </a:solidFill>
                <a:latin typeface="Roboto"/>
                <a:ea typeface="Roboto"/>
              </a:rPr>
              <a:t>Introduction :</a:t>
            </a:r>
            <a:r>
              <a:rPr b="0" lang="fr" sz="1300" spc="-1" strike="noStrike">
                <a:solidFill>
                  <a:schemeClr val="dk2"/>
                </a:solidFill>
                <a:latin typeface="Roboto"/>
                <a:ea typeface="Roboto"/>
              </a:rPr>
              <a:t> 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666666"/>
              </a:buClr>
              <a:buFont typeface="Roboto"/>
              <a:buAutoNum type="alphaLcPeriod"/>
              <a:tabLst>
                <a:tab algn="l" pos="0"/>
              </a:tabLst>
            </a:pPr>
            <a:r>
              <a:rPr b="0" lang="fr" sz="1100" spc="-1" strike="noStrike">
                <a:solidFill>
                  <a:schemeClr val="dk2"/>
                </a:solidFill>
                <a:latin typeface="Roboto"/>
                <a:ea typeface="Roboto"/>
              </a:rPr>
              <a:t>Objectif du projet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666666"/>
              </a:buClr>
              <a:buFont typeface="Roboto"/>
              <a:buAutoNum type="alphaLcPeriod"/>
              <a:tabLst>
                <a:tab algn="l" pos="0"/>
              </a:tabLst>
            </a:pPr>
            <a:r>
              <a:rPr b="0" lang="fr-FR" sz="1100" spc="-1" strike="noStrike">
                <a:solidFill>
                  <a:schemeClr val="dk2"/>
                </a:solidFill>
                <a:latin typeface="Roboto"/>
                <a:ea typeface="Roboto"/>
              </a:rPr>
              <a:t>Environnement de développement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666666"/>
              </a:buClr>
              <a:buFont typeface="Roboto"/>
              <a:buAutoNum type="alphaLcPeriod"/>
              <a:tabLst>
                <a:tab algn="l" pos="0"/>
              </a:tabLst>
            </a:pPr>
            <a:r>
              <a:rPr b="0" lang="fr-FR" sz="1100" spc="-1" strike="noStrike">
                <a:solidFill>
                  <a:schemeClr val="dk2"/>
                </a:solidFill>
                <a:latin typeface="Roboto"/>
                <a:ea typeface="Roboto"/>
              </a:rPr>
              <a:t>N</a:t>
            </a:r>
            <a:r>
              <a:rPr b="0" lang="fr" sz="1100" spc="-1" strike="noStrike">
                <a:solidFill>
                  <a:schemeClr val="dk2"/>
                </a:solidFill>
                <a:latin typeface="Roboto"/>
                <a:ea typeface="Roboto"/>
              </a:rPr>
              <a:t>orme VGA</a:t>
            </a:r>
            <a:br>
              <a:rPr sz="1100"/>
            </a:br>
            <a:r>
              <a:rPr b="1" lang="fr" sz="1100" spc="-1" strike="noStrike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</a:rPr>
              <a:t> 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666666"/>
              </a:buClr>
              <a:buFont typeface="Roboto"/>
              <a:buAutoNum type="arabicPeriod"/>
              <a:tabLst>
                <a:tab algn="l" pos="0"/>
              </a:tabLst>
            </a:pPr>
            <a:r>
              <a:rPr b="1" lang="fr-FR" sz="1300" spc="-1" strike="noStrike">
                <a:solidFill>
                  <a:schemeClr val="dk2"/>
                </a:solidFill>
                <a:latin typeface="Roboto"/>
                <a:ea typeface="Roboto"/>
              </a:rPr>
              <a:t>IP de traitement d’image et affichage VGA sur Zynq7020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666666"/>
              </a:buClr>
              <a:buFont typeface="Roboto"/>
              <a:buAutoNum type="alphaLcPeriod"/>
              <a:tabLst>
                <a:tab algn="l" pos="0"/>
              </a:tabLst>
            </a:pPr>
            <a:r>
              <a:rPr b="0" lang="fr-FR" sz="1100" spc="-1" strike="noStrike">
                <a:solidFill>
                  <a:schemeClr val="dk2"/>
                </a:solidFill>
                <a:latin typeface="Roboto"/>
                <a:ea typeface="Roboto"/>
              </a:rPr>
              <a:t>Etape intermédiaire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666666"/>
              </a:buClr>
              <a:buFont typeface="Roboto"/>
              <a:buAutoNum type="alphaLcPeriod"/>
              <a:tabLst>
                <a:tab algn="l" pos="0"/>
              </a:tabLst>
            </a:pPr>
            <a:r>
              <a:rPr b="0" lang="fr" sz="1100" spc="-1" strike="noStrike">
                <a:solidFill>
                  <a:schemeClr val="dk2"/>
                </a:solidFill>
                <a:latin typeface="Roboto"/>
                <a:ea typeface="Roboto"/>
              </a:rPr>
              <a:t>Mesure à l’oscilloscope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666666"/>
              </a:buClr>
              <a:buFont typeface="Roboto"/>
              <a:buAutoNum type="alphaLcPeriod"/>
              <a:tabLst>
                <a:tab algn="l" pos="0"/>
              </a:tabLst>
            </a:pPr>
            <a:r>
              <a:rPr b="0" lang="fr-FR" sz="1100" spc="-1" strike="noStrike">
                <a:solidFill>
                  <a:schemeClr val="dk2"/>
                </a:solidFill>
                <a:latin typeface="Roboto"/>
                <a:ea typeface="Roboto"/>
              </a:rPr>
              <a:t>Architecture matérielle</a:t>
            </a:r>
            <a:br>
              <a:rPr sz="1100"/>
            </a:br>
            <a:r>
              <a:rPr b="1" lang="fr" sz="1100" spc="-1" strike="noStrike">
                <a:solidFill>
                  <a:schemeClr val="dk2"/>
                </a:solidFill>
                <a:highlight>
                  <a:srgbClr val="ffff00"/>
                </a:highlight>
                <a:latin typeface="Roboto"/>
              </a:rPr>
              <a:t> 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666666"/>
              </a:buClr>
              <a:buFont typeface="Roboto"/>
              <a:buAutoNum type="arabicPeriod"/>
              <a:tabLst>
                <a:tab algn="l" pos="0"/>
              </a:tabLst>
            </a:pPr>
            <a:r>
              <a:rPr b="1" lang="fr-FR" sz="1300" spc="-1" strike="noStrike">
                <a:solidFill>
                  <a:schemeClr val="dk2"/>
                </a:solidFill>
                <a:latin typeface="Roboto"/>
                <a:ea typeface="Roboto"/>
              </a:rPr>
              <a:t>Implémentation Finale du Système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666666"/>
              </a:buClr>
              <a:buFont typeface="Roboto"/>
              <a:buAutoNum type="alphaLcPeriod"/>
              <a:tabLst>
                <a:tab algn="l" pos="0"/>
              </a:tabLst>
            </a:pPr>
            <a:r>
              <a:rPr b="0" lang="fr-FR" sz="1100" spc="-1" strike="noStrike">
                <a:solidFill>
                  <a:schemeClr val="dk2"/>
                </a:solidFill>
                <a:latin typeface="Roboto"/>
                <a:ea typeface="Roboto"/>
              </a:rPr>
              <a:t>Architecture à fenêtre glissante pour convolution 2D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666666"/>
              </a:buClr>
              <a:buFont typeface="Roboto"/>
              <a:buAutoNum type="alphaLcPeriod"/>
              <a:tabLst>
                <a:tab algn="l" pos="0"/>
              </a:tabLst>
            </a:pPr>
            <a:r>
              <a:rPr b="0" lang="fr-FR" sz="1100" spc="-1" strike="noStrike">
                <a:solidFill>
                  <a:schemeClr val="dk2"/>
                </a:solidFill>
                <a:latin typeface="Roboto"/>
                <a:ea typeface="Roboto"/>
              </a:rPr>
              <a:t>Résultat de simulation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666666"/>
              </a:buClr>
              <a:buFont typeface="Roboto"/>
              <a:buAutoNum type="alphaLcPeriod"/>
              <a:tabLst>
                <a:tab algn="l" pos="0"/>
              </a:tabLst>
            </a:pPr>
            <a:r>
              <a:rPr b="0" lang="fr-FR" sz="1100" spc="-1" strike="noStrike">
                <a:solidFill>
                  <a:schemeClr val="dk2"/>
                </a:solidFill>
                <a:latin typeface="Roboto"/>
                <a:ea typeface="Roboto"/>
              </a:rPr>
              <a:t>Mesure à l’oscilloscope</a:t>
            </a:r>
            <a:br>
              <a:rPr sz="1100"/>
            </a:br>
            <a:r>
              <a:rPr b="1" lang="fr" sz="1100" spc="-1" strike="noStrike">
                <a:solidFill>
                  <a:schemeClr val="dk2"/>
                </a:solidFill>
                <a:highlight>
                  <a:srgbClr val="ffff00"/>
                </a:highlight>
                <a:latin typeface="Roboto"/>
              </a:rPr>
              <a:t> 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666666"/>
              </a:buClr>
              <a:buFont typeface="Roboto"/>
              <a:buAutoNum type="arabicPeriod"/>
              <a:tabLst>
                <a:tab algn="l" pos="0"/>
              </a:tabLst>
            </a:pPr>
            <a:r>
              <a:rPr b="1" lang="fr" sz="1300" spc="-1" strike="noStrike">
                <a:solidFill>
                  <a:schemeClr val="dk2"/>
                </a:solidFill>
                <a:latin typeface="Roboto"/>
                <a:ea typeface="Roboto"/>
              </a:rPr>
              <a:t>Démo</a:t>
            </a:r>
            <a:br>
              <a:rPr sz="1300"/>
            </a:br>
            <a:r>
              <a:rPr b="1" lang="fr" sz="1300" spc="-1" strike="noStrike">
                <a:solidFill>
                  <a:schemeClr val="dk2"/>
                </a:solidFill>
                <a:latin typeface="Roboto"/>
              </a:rPr>
              <a:t> 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666666"/>
              </a:buClr>
              <a:buFont typeface="Roboto"/>
              <a:buAutoNum type="arabicPeriod"/>
              <a:tabLst>
                <a:tab algn="l" pos="0"/>
              </a:tabLst>
            </a:pPr>
            <a:r>
              <a:rPr b="1" lang="fr" sz="1300" spc="-1" strike="noStrike">
                <a:solidFill>
                  <a:schemeClr val="dk2"/>
                </a:solidFill>
                <a:latin typeface="Roboto"/>
                <a:ea typeface="Roboto"/>
              </a:rPr>
              <a:t>Conclusion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chemeClr val="lt1"/>
                </a:solidFill>
                <a:latin typeface="Merriweather"/>
                <a:ea typeface="Merriweather"/>
              </a:rPr>
              <a:t>Sommaire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ZoneTexte 4"/>
          <p:cNvSpPr/>
          <p:nvPr/>
        </p:nvSpPr>
        <p:spPr>
          <a:xfrm>
            <a:off x="72720" y="1846080"/>
            <a:ext cx="8670240" cy="8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15000"/>
              </a:lnSpc>
              <a:spcAft>
                <a:spcPts val="700"/>
              </a:spcAft>
              <a:tabLst>
                <a:tab algn="l" pos="-1510200"/>
              </a:tabLst>
            </a:pPr>
            <a:r>
              <a:rPr b="1" lang="fr-FR" sz="1150" spc="-1" strike="noStrike">
                <a:solidFill>
                  <a:srgbClr val="000000"/>
                </a:solidFill>
                <a:latin typeface="Calibri"/>
                <a:ea typeface="Calibri"/>
              </a:rPr>
              <a:t>3. </a:t>
            </a:r>
            <a:r>
              <a:rPr b="0" lang="fr-FR" sz="1150" spc="-1" strike="noStrike">
                <a:solidFill>
                  <a:srgbClr val="000000"/>
                </a:solidFill>
                <a:latin typeface="Calibri"/>
                <a:ea typeface="Calibri"/>
              </a:rPr>
              <a:t>La fenêtre de convolution est positionnée </a:t>
            </a:r>
            <a:r>
              <a:rPr b="1" lang="fr-FR" sz="1150" spc="-1" strike="noStrike" u="sng">
                <a:solidFill>
                  <a:srgbClr val="000000"/>
                </a:solidFill>
                <a:uFillTx/>
                <a:latin typeface="Calibri"/>
                <a:ea typeface="Calibri"/>
              </a:rPr>
              <a:t>entre un carreau entièrement blanc et un carreau entièrement noir</a:t>
            </a:r>
            <a:r>
              <a:rPr b="1" lang="fr-FR" sz="1150" spc="-1" strike="noStrike">
                <a:solidFill>
                  <a:srgbClr val="000000"/>
                </a:solidFill>
                <a:latin typeface="Calibri"/>
                <a:ea typeface="Calibri"/>
              </a:rPr>
              <a:t>. </a:t>
            </a:r>
            <a:endParaRPr b="0" lang="fr-FR" sz="11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601"/>
              </a:spcAft>
              <a:tabLst>
                <a:tab algn="l" pos="-1510200"/>
              </a:tabLst>
            </a:pPr>
            <a:r>
              <a:rPr b="0" lang="fr-FR" sz="1150" spc="-1" strike="noStrike">
                <a:solidFill>
                  <a:srgbClr val="000000"/>
                </a:solidFill>
                <a:latin typeface="Calibri"/>
                <a:ea typeface="Calibri"/>
              </a:rPr>
              <a:t>D1=D2=D3=D4=D5=D6 = 15 et D7=D8 = D9 =0 </a:t>
            </a:r>
            <a:endParaRPr b="0" lang="fr-FR" sz="11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601"/>
              </a:spcAft>
              <a:tabLst>
                <a:tab algn="l" pos="-1510200"/>
              </a:tabLst>
            </a:pPr>
            <a:r>
              <a:rPr b="0" lang="fr-FR" sz="1150" spc="-1" strike="noStrike">
                <a:solidFill>
                  <a:srgbClr val="000000"/>
                </a:solidFill>
                <a:latin typeface="Calibri"/>
                <a:ea typeface="Calibri"/>
              </a:rPr>
              <a:t>            </a:t>
            </a:r>
            <a:r>
              <a:rPr b="0" lang="fr-FR" sz="115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fr-FR" sz="1150" spc="-1" strike="noStrike">
                <a:solidFill>
                  <a:srgbClr val="000000"/>
                </a:solidFill>
                <a:latin typeface="Calibri"/>
                <a:ea typeface="Calibri"/>
              </a:rPr>
              <a:t>     </a:t>
            </a:r>
            <a:r>
              <a:rPr b="0" lang="fr-FR" sz="1150" spc="-1" strike="noStrike">
                <a:solidFill>
                  <a:srgbClr val="000000"/>
                </a:solidFill>
                <a:latin typeface="Calibri"/>
                <a:ea typeface="Calibri"/>
              </a:rPr>
              <a:t>=&gt; Output_data  = </a:t>
            </a:r>
            <a:endParaRPr b="0" lang="fr-FR" sz="1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Architecture à Fenêtre Glissante pour Convolution 2D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Image 1" descr=""/>
          <p:cNvPicPr/>
          <p:nvPr/>
        </p:nvPicPr>
        <p:blipFill>
          <a:blip r:embed="rId1"/>
          <a:stretch/>
        </p:blipFill>
        <p:spPr>
          <a:xfrm>
            <a:off x="2870640" y="2963880"/>
            <a:ext cx="3195360" cy="190152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200160" y="1293480"/>
            <a:ext cx="6705360" cy="393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Exemple d’un calcul de convolution 2D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Tableau 3"/>
          <p:cNvGraphicFramePr/>
          <p:nvPr/>
        </p:nvGraphicFramePr>
        <p:xfrm>
          <a:off x="1012680" y="1431720"/>
          <a:ext cx="6974280" cy="1682280"/>
        </p:xfrm>
        <a:graphic>
          <a:graphicData uri="http://schemas.openxmlformats.org/drawingml/2006/table">
            <a:tbl>
              <a:tblPr/>
              <a:tblGrid>
                <a:gridCol w="75600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  <a:gridCol w="388440"/>
              </a:tblGrid>
              <a:tr h="420480"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vpos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 gridSpan="4"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359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361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362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hpos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80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240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80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240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80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240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80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240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0480"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input_data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0480"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output_data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4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Architecture à Fenêtre Glissante pour Convolution 2D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ZoneTexte 12"/>
          <p:cNvSpPr/>
          <p:nvPr/>
        </p:nvSpPr>
        <p:spPr>
          <a:xfrm>
            <a:off x="600120" y="3407760"/>
            <a:ext cx="1001160" cy="2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Bef>
                <a:spcPts val="700"/>
              </a:spcBef>
              <a:spcAft>
                <a:spcPts val="601"/>
              </a:spcAft>
            </a:pPr>
            <a:r>
              <a:rPr b="1" lang="fr-FR" sz="1100" spc="-1" strike="noStrike">
                <a:solidFill>
                  <a:srgbClr val="000000"/>
                </a:solidFill>
                <a:latin typeface="Arial"/>
                <a:ea typeface="Microsoft YaHei"/>
              </a:rPr>
              <a:t>Vpos = 359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Image 15" descr=""/>
          <p:cNvPicPr/>
          <p:nvPr/>
        </p:nvPicPr>
        <p:blipFill>
          <a:blip r:embed="rId1"/>
          <a:stretch/>
        </p:blipFill>
        <p:spPr>
          <a:xfrm>
            <a:off x="124560" y="3673440"/>
            <a:ext cx="2015280" cy="1199160"/>
          </a:xfrm>
          <a:prstGeom prst="rect">
            <a:avLst/>
          </a:prstGeom>
          <a:ln w="0">
            <a:noFill/>
          </a:ln>
        </p:spPr>
      </p:pic>
      <p:pic>
        <p:nvPicPr>
          <p:cNvPr id="367" name="Image 17" descr=""/>
          <p:cNvPicPr/>
          <p:nvPr/>
        </p:nvPicPr>
        <p:blipFill>
          <a:blip r:embed="rId2"/>
          <a:stretch/>
        </p:blipFill>
        <p:spPr>
          <a:xfrm>
            <a:off x="2400120" y="3673440"/>
            <a:ext cx="2015280" cy="1199160"/>
          </a:xfrm>
          <a:prstGeom prst="rect">
            <a:avLst/>
          </a:prstGeom>
          <a:ln w="0">
            <a:noFill/>
          </a:ln>
        </p:spPr>
      </p:pic>
      <p:pic>
        <p:nvPicPr>
          <p:cNvPr id="368" name="Image 18" descr=""/>
          <p:cNvPicPr/>
          <p:nvPr/>
        </p:nvPicPr>
        <p:blipFill>
          <a:blip r:embed="rId3"/>
          <a:stretch/>
        </p:blipFill>
        <p:spPr>
          <a:xfrm>
            <a:off x="4675680" y="3673440"/>
            <a:ext cx="2015280" cy="1199160"/>
          </a:xfrm>
          <a:prstGeom prst="rect">
            <a:avLst/>
          </a:prstGeom>
          <a:ln w="0">
            <a:noFill/>
          </a:ln>
        </p:spPr>
      </p:pic>
      <p:pic>
        <p:nvPicPr>
          <p:cNvPr id="369" name="Image 19" descr=""/>
          <p:cNvPicPr/>
          <p:nvPr/>
        </p:nvPicPr>
        <p:blipFill>
          <a:blip r:embed="rId4"/>
          <a:stretch/>
        </p:blipFill>
        <p:spPr>
          <a:xfrm>
            <a:off x="7003800" y="3679200"/>
            <a:ext cx="2015280" cy="1199160"/>
          </a:xfrm>
          <a:prstGeom prst="rect">
            <a:avLst/>
          </a:prstGeom>
          <a:ln w="0">
            <a:noFill/>
          </a:ln>
        </p:spPr>
      </p:pic>
      <p:sp>
        <p:nvSpPr>
          <p:cNvPr id="370" name="ZoneTexte 20"/>
          <p:cNvSpPr/>
          <p:nvPr/>
        </p:nvSpPr>
        <p:spPr>
          <a:xfrm>
            <a:off x="2759400" y="3407760"/>
            <a:ext cx="1001160" cy="2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Bef>
                <a:spcPts val="700"/>
              </a:spcBef>
              <a:spcAft>
                <a:spcPts val="601"/>
              </a:spcAft>
            </a:pPr>
            <a:r>
              <a:rPr b="1" lang="fr-FR" sz="1100" spc="-1" strike="noStrike">
                <a:solidFill>
                  <a:srgbClr val="000000"/>
                </a:solidFill>
                <a:latin typeface="Arial"/>
                <a:ea typeface="Microsoft YaHei"/>
              </a:rPr>
              <a:t>Vpos = 360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ZoneTexte 21"/>
          <p:cNvSpPr/>
          <p:nvPr/>
        </p:nvSpPr>
        <p:spPr>
          <a:xfrm>
            <a:off x="5034600" y="3407760"/>
            <a:ext cx="1001160" cy="2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Bef>
                <a:spcPts val="700"/>
              </a:spcBef>
              <a:spcAft>
                <a:spcPts val="601"/>
              </a:spcAft>
            </a:pPr>
            <a:r>
              <a:rPr b="1" lang="fr-FR" sz="1100" spc="-1" strike="noStrike">
                <a:solidFill>
                  <a:srgbClr val="000000"/>
                </a:solidFill>
                <a:latin typeface="Arial"/>
                <a:ea typeface="Microsoft YaHei"/>
              </a:rPr>
              <a:t>Vpos = 361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ZoneTexte 22"/>
          <p:cNvSpPr/>
          <p:nvPr/>
        </p:nvSpPr>
        <p:spPr>
          <a:xfrm>
            <a:off x="7457400" y="3412800"/>
            <a:ext cx="1001160" cy="2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Bef>
                <a:spcPts val="700"/>
              </a:spcBef>
              <a:spcAft>
                <a:spcPts val="601"/>
              </a:spcAft>
            </a:pPr>
            <a:r>
              <a:rPr b="1" lang="fr-FR" sz="1100" spc="-1" strike="noStrike">
                <a:solidFill>
                  <a:srgbClr val="000000"/>
                </a:solidFill>
                <a:latin typeface="Arial"/>
                <a:ea typeface="Microsoft YaHei"/>
              </a:rPr>
              <a:t>Vpos = 362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e 29"/>
          <p:cNvGrpSpPr/>
          <p:nvPr/>
        </p:nvGrpSpPr>
        <p:grpSpPr>
          <a:xfrm>
            <a:off x="76680" y="1366560"/>
            <a:ext cx="4487760" cy="1571760"/>
            <a:chOff x="76680" y="1366560"/>
            <a:chExt cx="4487760" cy="1571760"/>
          </a:xfrm>
        </p:grpSpPr>
        <p:pic>
          <p:nvPicPr>
            <p:cNvPr id="374" name="Image 13" descr=""/>
            <p:cNvPicPr/>
            <p:nvPr/>
          </p:nvPicPr>
          <p:blipFill>
            <a:blip r:embed="rId1"/>
            <a:stretch/>
          </p:blipFill>
          <p:spPr>
            <a:xfrm>
              <a:off x="76680" y="1549080"/>
              <a:ext cx="4487760" cy="1389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5" name="ZoneTexte 15"/>
            <p:cNvSpPr/>
            <p:nvPr/>
          </p:nvSpPr>
          <p:spPr>
            <a:xfrm>
              <a:off x="174240" y="1366560"/>
              <a:ext cx="1610640" cy="54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lvl="2" marL="648000" indent="-228600">
                <a:lnSpc>
                  <a:spcPct val="107000"/>
                </a:lnSpc>
                <a:spcBef>
                  <a:spcPts val="700"/>
                </a:spcBef>
                <a:spcAft>
                  <a:spcPts val="601"/>
                </a:spcAft>
                <a:buClr>
                  <a:srgbClr val="000000"/>
                </a:buClr>
                <a:buFont typeface="Arial"/>
                <a:buChar char=""/>
              </a:pPr>
              <a:r>
                <a:rPr b="1" lang="fr-FR" sz="1400" spc="-1" strike="noStrike">
                  <a:solidFill>
                    <a:srgbClr val="000000"/>
                  </a:solidFill>
                  <a:latin typeface="Arial"/>
                  <a:ea typeface="Microsoft YaHei"/>
                </a:rPr>
                <a:t>Vpos = 359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76" name="Groupe 31"/>
          <p:cNvGrpSpPr/>
          <p:nvPr/>
        </p:nvGrpSpPr>
        <p:grpSpPr>
          <a:xfrm>
            <a:off x="76680" y="3223440"/>
            <a:ext cx="4487760" cy="1612080"/>
            <a:chOff x="76680" y="3223440"/>
            <a:chExt cx="4487760" cy="1612080"/>
          </a:xfrm>
        </p:grpSpPr>
        <p:sp>
          <p:nvSpPr>
            <p:cNvPr id="377" name="ZoneTexte 17"/>
            <p:cNvSpPr/>
            <p:nvPr/>
          </p:nvSpPr>
          <p:spPr>
            <a:xfrm>
              <a:off x="174240" y="3223440"/>
              <a:ext cx="1610640" cy="54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lvl="2" marL="648000" indent="-228600">
                <a:lnSpc>
                  <a:spcPct val="107000"/>
                </a:lnSpc>
                <a:spcBef>
                  <a:spcPts val="700"/>
                </a:spcBef>
                <a:spcAft>
                  <a:spcPts val="601"/>
                </a:spcAft>
                <a:buClr>
                  <a:srgbClr val="000000"/>
                </a:buClr>
                <a:buFont typeface="Arial"/>
                <a:buChar char=""/>
              </a:pPr>
              <a:r>
                <a:rPr b="1" lang="fr-FR" sz="1400" spc="-1" strike="noStrike">
                  <a:solidFill>
                    <a:srgbClr val="000000"/>
                  </a:solidFill>
                  <a:latin typeface="Arial"/>
                  <a:ea typeface="Microsoft YaHei"/>
                </a:rPr>
                <a:t>Vpos = 360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78" name="Image 18" descr=""/>
            <p:cNvPicPr/>
            <p:nvPr/>
          </p:nvPicPr>
          <p:blipFill>
            <a:blip r:embed="rId2"/>
            <a:stretch/>
          </p:blipFill>
          <p:spPr>
            <a:xfrm>
              <a:off x="76680" y="3446280"/>
              <a:ext cx="4487760" cy="13892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79" name="Groupe 30"/>
          <p:cNvGrpSpPr/>
          <p:nvPr/>
        </p:nvGrpSpPr>
        <p:grpSpPr>
          <a:xfrm>
            <a:off x="4615560" y="1350720"/>
            <a:ext cx="4444560" cy="1564560"/>
            <a:chOff x="4615560" y="1350720"/>
            <a:chExt cx="4444560" cy="1564560"/>
          </a:xfrm>
        </p:grpSpPr>
        <p:pic>
          <p:nvPicPr>
            <p:cNvPr id="380" name="Image 23" descr=""/>
            <p:cNvPicPr/>
            <p:nvPr/>
          </p:nvPicPr>
          <p:blipFill>
            <a:blip r:embed="rId3"/>
            <a:stretch/>
          </p:blipFill>
          <p:spPr>
            <a:xfrm>
              <a:off x="4644360" y="1432080"/>
              <a:ext cx="4415760" cy="1483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1" name="ZoneTexte 20"/>
            <p:cNvSpPr/>
            <p:nvPr/>
          </p:nvSpPr>
          <p:spPr>
            <a:xfrm>
              <a:off x="4615560" y="1350720"/>
              <a:ext cx="1610640" cy="54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lvl="2" marL="648000" indent="-228600">
                <a:lnSpc>
                  <a:spcPct val="107000"/>
                </a:lnSpc>
                <a:spcBef>
                  <a:spcPts val="700"/>
                </a:spcBef>
                <a:spcAft>
                  <a:spcPts val="601"/>
                </a:spcAft>
                <a:buClr>
                  <a:srgbClr val="000000"/>
                </a:buClr>
                <a:buFont typeface="Arial"/>
                <a:buChar char=""/>
              </a:pPr>
              <a:r>
                <a:rPr b="1" lang="fr-FR" sz="1400" spc="-1" strike="noStrike">
                  <a:solidFill>
                    <a:srgbClr val="000000"/>
                  </a:solidFill>
                  <a:latin typeface="Arial"/>
                  <a:ea typeface="Microsoft YaHei"/>
                </a:rPr>
                <a:t>Vpos = 361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82" name="Groupe 32"/>
          <p:cNvGrpSpPr/>
          <p:nvPr/>
        </p:nvGrpSpPr>
        <p:grpSpPr>
          <a:xfrm>
            <a:off x="4648680" y="3223440"/>
            <a:ext cx="4487760" cy="1616760"/>
            <a:chOff x="4648680" y="3223440"/>
            <a:chExt cx="4487760" cy="1616760"/>
          </a:xfrm>
        </p:grpSpPr>
        <p:sp>
          <p:nvSpPr>
            <p:cNvPr id="383" name="ZoneTexte 21"/>
            <p:cNvSpPr/>
            <p:nvPr/>
          </p:nvSpPr>
          <p:spPr>
            <a:xfrm>
              <a:off x="4669200" y="3223440"/>
              <a:ext cx="1478520" cy="54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lvl="2" marL="648000" indent="-228600">
                <a:lnSpc>
                  <a:spcPct val="107000"/>
                </a:lnSpc>
                <a:spcBef>
                  <a:spcPts val="700"/>
                </a:spcBef>
                <a:spcAft>
                  <a:spcPts val="601"/>
                </a:spcAft>
                <a:buClr>
                  <a:srgbClr val="000000"/>
                </a:buClr>
                <a:buFont typeface="Arial"/>
                <a:buChar char=""/>
              </a:pPr>
              <a:r>
                <a:rPr b="1" lang="fr-FR" sz="1400" spc="-1" strike="noStrike">
                  <a:solidFill>
                    <a:srgbClr val="000000"/>
                  </a:solidFill>
                  <a:latin typeface="Arial"/>
                  <a:ea typeface="Microsoft YaHei"/>
                </a:rPr>
                <a:t>Vpos = 362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84" name="Image 25" descr=""/>
            <p:cNvPicPr/>
            <p:nvPr/>
          </p:nvPicPr>
          <p:blipFill>
            <a:blip r:embed="rId4"/>
            <a:stretch/>
          </p:blipFill>
          <p:spPr>
            <a:xfrm>
              <a:off x="4648680" y="3446280"/>
              <a:ext cx="4487760" cy="1393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5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2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Résultat de simulation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Rectangle 34"/>
          <p:cNvSpPr/>
          <p:nvPr/>
        </p:nvSpPr>
        <p:spPr>
          <a:xfrm>
            <a:off x="25920" y="2509920"/>
            <a:ext cx="4321800" cy="2664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87" name="Rectangle 35"/>
          <p:cNvSpPr/>
          <p:nvPr/>
        </p:nvSpPr>
        <p:spPr>
          <a:xfrm>
            <a:off x="4593600" y="2563200"/>
            <a:ext cx="4321800" cy="2664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88" name="Rectangle 36"/>
          <p:cNvSpPr/>
          <p:nvPr/>
        </p:nvSpPr>
        <p:spPr>
          <a:xfrm>
            <a:off x="46080" y="4506120"/>
            <a:ext cx="4321800" cy="2664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89" name="Rectangle 37"/>
          <p:cNvSpPr/>
          <p:nvPr/>
        </p:nvSpPr>
        <p:spPr>
          <a:xfrm>
            <a:off x="4608000" y="4500000"/>
            <a:ext cx="4321800" cy="2664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2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Résultat de simulation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Image16" descr=""/>
          <p:cNvPicPr/>
          <p:nvPr/>
        </p:nvPicPr>
        <p:blipFill>
          <a:blip r:embed="rId1"/>
          <a:srcRect l="6555" t="8177" r="20799" b="6359"/>
          <a:stretch/>
        </p:blipFill>
        <p:spPr>
          <a:xfrm>
            <a:off x="30600" y="2297880"/>
            <a:ext cx="3564360" cy="1930680"/>
          </a:xfrm>
          <a:prstGeom prst="rect">
            <a:avLst/>
          </a:prstGeom>
          <a:ln w="0">
            <a:noFill/>
          </a:ln>
        </p:spPr>
      </p:pic>
      <p:pic>
        <p:nvPicPr>
          <p:cNvPr id="392" name="Image2" descr=""/>
          <p:cNvPicPr/>
          <p:nvPr/>
        </p:nvPicPr>
        <p:blipFill>
          <a:blip r:embed="rId2"/>
          <a:srcRect l="0" t="0" r="15992" b="0"/>
          <a:stretch/>
        </p:blipFill>
        <p:spPr>
          <a:xfrm>
            <a:off x="3678840" y="1779120"/>
            <a:ext cx="5411520" cy="2968920"/>
          </a:xfrm>
          <a:prstGeom prst="rect">
            <a:avLst/>
          </a:prstGeom>
          <a:ln w="0">
            <a:noFill/>
          </a:ln>
        </p:spPr>
      </p:pic>
      <p:grpSp>
        <p:nvGrpSpPr>
          <p:cNvPr id="393" name="Groupe 29"/>
          <p:cNvGrpSpPr/>
          <p:nvPr/>
        </p:nvGrpSpPr>
        <p:grpSpPr>
          <a:xfrm>
            <a:off x="624960" y="4107240"/>
            <a:ext cx="8488080" cy="705960"/>
            <a:chOff x="624960" y="4107240"/>
            <a:chExt cx="8488080" cy="705960"/>
          </a:xfrm>
        </p:grpSpPr>
        <p:sp>
          <p:nvSpPr>
            <p:cNvPr id="394" name="ZoneTexte 7"/>
            <p:cNvSpPr/>
            <p:nvPr/>
          </p:nvSpPr>
          <p:spPr>
            <a:xfrm>
              <a:off x="624960" y="4495680"/>
              <a:ext cx="1932840" cy="31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7000"/>
                </a:lnSpc>
                <a:spcBef>
                  <a:spcPts val="700"/>
                </a:spcBef>
                <a:spcAft>
                  <a:spcPts val="601"/>
                </a:spcAft>
              </a:pPr>
              <a:r>
                <a:rPr b="1" lang="fr-FR" sz="1400" spc="-1" strike="noStrike">
                  <a:solidFill>
                    <a:srgbClr val="000000"/>
                  </a:solidFill>
                  <a:latin typeface="Arial"/>
                  <a:ea typeface="Microsoft YaHei"/>
                </a:rPr>
                <a:t>Valeurs analogiques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95" name="Connecteur droit avec flèche 9"/>
            <p:cNvCxnSpPr>
              <a:stCxn id="394" idx="3"/>
              <a:endCxn id="396" idx="1"/>
            </p:cNvCxnSpPr>
            <p:nvPr/>
          </p:nvCxnSpPr>
          <p:spPr>
            <a:xfrm flipV="1">
              <a:off x="2557800" y="4454280"/>
              <a:ext cx="1037520" cy="200520"/>
            </a:xfrm>
            <a:prstGeom prst="straightConnector1">
              <a:avLst/>
            </a:prstGeom>
            <a:ln>
              <a:solidFill>
                <a:srgbClr val="002d48"/>
              </a:solidFill>
              <a:round/>
              <a:tailEnd len="med" type="triangle" w="med"/>
            </a:ln>
          </p:spPr>
        </p:cxnSp>
        <p:sp>
          <p:nvSpPr>
            <p:cNvPr id="396" name="Rectangle 24"/>
            <p:cNvSpPr/>
            <p:nvPr/>
          </p:nvSpPr>
          <p:spPr>
            <a:xfrm>
              <a:off x="3594960" y="4107240"/>
              <a:ext cx="5518080" cy="694440"/>
            </a:xfrm>
            <a:prstGeom prst="rect">
              <a:avLst/>
            </a:prstGeom>
            <a:noFill/>
            <a:ln w="19050">
              <a:solidFill>
                <a:srgbClr val="b85741"/>
              </a:solidFill>
              <a:prstDash val="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200160" y="1293480"/>
            <a:ext cx="7990920" cy="393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Simulation sur LTspice du convertisseur N/A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9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2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Résultat de simulation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99" name="Tableau 4"/>
          <p:cNvGraphicFramePr/>
          <p:nvPr/>
        </p:nvGraphicFramePr>
        <p:xfrm>
          <a:off x="592200" y="2204280"/>
          <a:ext cx="7271640" cy="1280880"/>
        </p:xfrm>
        <a:graphic>
          <a:graphicData uri="http://schemas.openxmlformats.org/drawingml/2006/table">
            <a:tbl>
              <a:tblPr/>
              <a:tblGrid>
                <a:gridCol w="93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</a:tblGrid>
              <a:tr h="0">
                <a:tc>
                  <a:txBody>
                    <a:bodyPr lIns="34920" rIns="34920" tIns="34920" bIns="34920" anchor="b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vpos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 gridSpan="4"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359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17640" rIns="17640" tIns="0" bIns="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361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362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0">
                <a:tc>
                  <a:txBody>
                    <a:bodyPr lIns="34920" rIns="34920" tIns="34920" bIns="34920" anchor="b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Hpos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80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240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80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240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80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240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80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240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560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lIns="34920" rIns="34920" tIns="34920" bIns="34920" anchor="b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output_data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0000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b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1111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 lIns="34920" rIns="34920" tIns="34920" bIns="34920" anchor="b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tension analogique(V)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théorique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b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3,1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3,1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2,27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0,62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2,27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17640" rIns="17640" tIns="0" bIns="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0,62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17640" marR="176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0,62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2,27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0,62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2,27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3,1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0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4920" rIns="34920" tIns="34920" bIns="34920" anchor="ctr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3,1</a:t>
                      </a:r>
                      <a:endParaRPr b="0" lang="fr-F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4920" marR="349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200160" y="1293480"/>
            <a:ext cx="7990920" cy="393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Simulation sur LTspice du convertisseur N/A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3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Mesure à l’oscilloscope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2" name="Image 11" descr=""/>
          <p:cNvPicPr/>
          <p:nvPr/>
        </p:nvPicPr>
        <p:blipFill>
          <a:blip r:embed="rId1"/>
          <a:stretch/>
        </p:blipFill>
        <p:spPr>
          <a:xfrm>
            <a:off x="573120" y="1491480"/>
            <a:ext cx="4250160" cy="3417480"/>
          </a:xfrm>
          <a:prstGeom prst="rect">
            <a:avLst/>
          </a:prstGeom>
          <a:ln w="0">
            <a:noFill/>
          </a:ln>
        </p:spPr>
      </p:pic>
      <p:pic>
        <p:nvPicPr>
          <p:cNvPr id="403" name="Image 1" descr=""/>
          <p:cNvPicPr/>
          <p:nvPr/>
        </p:nvPicPr>
        <p:blipFill>
          <a:blip r:embed="rId2"/>
          <a:srcRect l="3740" t="0" r="0" b="1080"/>
          <a:stretch/>
        </p:blipFill>
        <p:spPr>
          <a:xfrm>
            <a:off x="5616720" y="2061720"/>
            <a:ext cx="2292480" cy="13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3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Mesure à l’oscilloscope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5" name="Groupe 12"/>
          <p:cNvGrpSpPr/>
          <p:nvPr/>
        </p:nvGrpSpPr>
        <p:grpSpPr>
          <a:xfrm>
            <a:off x="78480" y="1296000"/>
            <a:ext cx="4431960" cy="2583360"/>
            <a:chOff x="78480" y="1296000"/>
            <a:chExt cx="4431960" cy="2583360"/>
          </a:xfrm>
        </p:grpSpPr>
        <p:pic>
          <p:nvPicPr>
            <p:cNvPr id="406" name="Image 4" descr="Une image contenant capture d’écran, Logiciel multimédia, logiciel, Appareils électroniques&#10;&#10;Description générée automatiquement"/>
            <p:cNvPicPr/>
            <p:nvPr/>
          </p:nvPicPr>
          <p:blipFill>
            <a:blip r:embed="rId1"/>
            <a:stretch/>
          </p:blipFill>
          <p:spPr>
            <a:xfrm>
              <a:off x="78480" y="1510560"/>
              <a:ext cx="4431960" cy="2368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7" name="ZoneTexte 6"/>
            <p:cNvSpPr/>
            <p:nvPr/>
          </p:nvSpPr>
          <p:spPr>
            <a:xfrm>
              <a:off x="78480" y="1296000"/>
              <a:ext cx="3761640" cy="26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7000"/>
                </a:lnSpc>
                <a:spcBef>
                  <a:spcPts val="700"/>
                </a:spcBef>
                <a:spcAft>
                  <a:spcPts val="601"/>
                </a:spcAft>
              </a:pPr>
              <a:r>
                <a:rPr b="1" lang="fr-FR" sz="1100" spc="-1" strike="noStrike">
                  <a:solidFill>
                    <a:srgbClr val="000000"/>
                  </a:solidFill>
                  <a:latin typeface="Arial"/>
                  <a:ea typeface="Microsoft YaHei"/>
                </a:rPr>
                <a:t>Tension analogique mesurée avant convolution</a:t>
              </a:r>
              <a:endParaRPr b="0" lang="fr-FR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08" name="Groupe 13"/>
          <p:cNvGrpSpPr/>
          <p:nvPr/>
        </p:nvGrpSpPr>
        <p:grpSpPr>
          <a:xfrm>
            <a:off x="4634640" y="1286280"/>
            <a:ext cx="4431960" cy="2496960"/>
            <a:chOff x="4634640" y="1286280"/>
            <a:chExt cx="4431960" cy="2496960"/>
          </a:xfrm>
        </p:grpSpPr>
        <p:pic>
          <p:nvPicPr>
            <p:cNvPr id="409" name="Image 5" descr="Une image contenant capture d’écran, Logiciel multimédia, logiciel&#10;&#10;Description générée automatiquement"/>
            <p:cNvPicPr/>
            <p:nvPr/>
          </p:nvPicPr>
          <p:blipFill>
            <a:blip r:embed="rId2"/>
            <a:stretch/>
          </p:blipFill>
          <p:spPr>
            <a:xfrm>
              <a:off x="4634640" y="1518480"/>
              <a:ext cx="4431960" cy="226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0" name="ZoneTexte 7"/>
            <p:cNvSpPr/>
            <p:nvPr/>
          </p:nvSpPr>
          <p:spPr>
            <a:xfrm>
              <a:off x="4634640" y="1286280"/>
              <a:ext cx="3761640" cy="26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7000"/>
                </a:lnSpc>
                <a:spcBef>
                  <a:spcPts val="700"/>
                </a:spcBef>
                <a:spcAft>
                  <a:spcPts val="601"/>
                </a:spcAft>
              </a:pPr>
              <a:r>
                <a:rPr b="1" lang="fr-FR" sz="1100" spc="-1" strike="noStrike">
                  <a:solidFill>
                    <a:srgbClr val="000000"/>
                  </a:solidFill>
                  <a:latin typeface="Arial"/>
                  <a:ea typeface="Microsoft YaHei"/>
                </a:rPr>
                <a:t>Tension analogique mesurée après convolution</a:t>
              </a:r>
              <a:endParaRPr b="0" lang="fr-FR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11" name="Image 9" descr=""/>
          <p:cNvPicPr/>
          <p:nvPr/>
        </p:nvPicPr>
        <p:blipFill>
          <a:blip r:embed="rId3"/>
          <a:stretch/>
        </p:blipFill>
        <p:spPr>
          <a:xfrm>
            <a:off x="737640" y="3895560"/>
            <a:ext cx="4798080" cy="1166760"/>
          </a:xfrm>
          <a:prstGeom prst="rect">
            <a:avLst/>
          </a:prstGeom>
          <a:ln w="0">
            <a:noFill/>
          </a:ln>
        </p:spPr>
      </p:pic>
      <p:grpSp>
        <p:nvGrpSpPr>
          <p:cNvPr id="412" name="Groupe 30"/>
          <p:cNvGrpSpPr/>
          <p:nvPr/>
        </p:nvGrpSpPr>
        <p:grpSpPr>
          <a:xfrm>
            <a:off x="5358240" y="2571840"/>
            <a:ext cx="2585160" cy="1762560"/>
            <a:chOff x="5358240" y="2571840"/>
            <a:chExt cx="2585160" cy="1762560"/>
          </a:xfrm>
        </p:grpSpPr>
        <p:sp>
          <p:nvSpPr>
            <p:cNvPr id="413" name="Accolade fermante 15"/>
            <p:cNvSpPr/>
            <p:nvPr/>
          </p:nvSpPr>
          <p:spPr>
            <a:xfrm rot="5400000">
              <a:off x="6451200" y="1478520"/>
              <a:ext cx="128160" cy="2314080"/>
            </a:xfrm>
            <a:prstGeom prst="rightBrace">
              <a:avLst>
                <a:gd name="adj1" fmla="val 8333"/>
                <a:gd name="adj2" fmla="val 48985"/>
              </a:avLst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pc="-1" strike="noStrike">
                <a:solidFill>
                  <a:srgbClr val="ff0000"/>
                </a:solidFill>
                <a:latin typeface="Arial"/>
                <a:ea typeface="Arial"/>
              </a:endParaRPr>
            </a:p>
          </p:txBody>
        </p:sp>
        <p:cxnSp>
          <p:nvCxnSpPr>
            <p:cNvPr id="414" name="Connecteur droit avec flèche 17"/>
            <p:cNvCxnSpPr>
              <a:stCxn id="415" idx="0"/>
              <a:endCxn id="413" idx="1"/>
            </p:cNvCxnSpPr>
            <p:nvPr/>
          </p:nvCxnSpPr>
          <p:spPr>
            <a:xfrm flipH="1" flipV="1">
              <a:off x="6515280" y="2571840"/>
              <a:ext cx="335880" cy="1308240"/>
            </a:xfrm>
            <a:prstGeom prst="straightConnector1">
              <a:avLst/>
            </a:prstGeom>
            <a:ln>
              <a:solidFill>
                <a:srgbClr val="ff0000"/>
              </a:solidFill>
              <a:round/>
              <a:tailEnd len="med" type="triangle" w="med"/>
            </a:ln>
          </p:spPr>
        </p:cxnSp>
        <p:sp>
          <p:nvSpPr>
            <p:cNvPr id="415" name="ZoneTexte 19"/>
            <p:cNvSpPr/>
            <p:nvPr/>
          </p:nvSpPr>
          <p:spPr>
            <a:xfrm>
              <a:off x="5758200" y="3879720"/>
              <a:ext cx="218520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Décalage de fenêtre de convolution vers le bas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1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4" descr=""/>
          <p:cNvPicPr/>
          <p:nvPr/>
        </p:nvPicPr>
        <p:blipFill>
          <a:blip r:embed="rId1"/>
          <a:stretch/>
        </p:blipFill>
        <p:spPr>
          <a:xfrm>
            <a:off x="609480" y="1785240"/>
            <a:ext cx="7863480" cy="3274920"/>
          </a:xfrm>
          <a:prstGeom prst="rect">
            <a:avLst/>
          </a:prstGeom>
          <a:ln w="0">
            <a:noFill/>
          </a:ln>
        </p:spPr>
      </p:pic>
      <p:sp>
        <p:nvSpPr>
          <p:cNvPr id="417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8" name="Groupe 15"/>
          <p:cNvGrpSpPr/>
          <p:nvPr/>
        </p:nvGrpSpPr>
        <p:grpSpPr>
          <a:xfrm>
            <a:off x="4416120" y="1439280"/>
            <a:ext cx="3600000" cy="2835360"/>
            <a:chOff x="4416120" y="1439280"/>
            <a:chExt cx="3600000" cy="2835360"/>
          </a:xfrm>
        </p:grpSpPr>
        <p:sp>
          <p:nvSpPr>
            <p:cNvPr id="419" name="Ellipse 6"/>
            <p:cNvSpPr/>
            <p:nvPr/>
          </p:nvSpPr>
          <p:spPr>
            <a:xfrm rot="5400000">
              <a:off x="6109560" y="1342800"/>
              <a:ext cx="213120" cy="36000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p:sp>
          <p:nvSpPr>
            <p:cNvPr id="420" name="Ellipse 7"/>
            <p:cNvSpPr/>
            <p:nvPr/>
          </p:nvSpPr>
          <p:spPr>
            <a:xfrm>
              <a:off x="5227200" y="1996560"/>
              <a:ext cx="213120" cy="227808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p:sp>
          <p:nvSpPr>
            <p:cNvPr id="421" name="ZoneTexte 8"/>
            <p:cNvSpPr/>
            <p:nvPr/>
          </p:nvSpPr>
          <p:spPr>
            <a:xfrm>
              <a:off x="5178240" y="1439280"/>
              <a:ext cx="1747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Effet de convolution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22" name="Connecteur droit avec flèche 10"/>
            <p:cNvCxnSpPr>
              <a:stCxn id="421" idx="2"/>
              <a:endCxn id="420" idx="0"/>
            </p:cNvCxnSpPr>
            <p:nvPr/>
          </p:nvCxnSpPr>
          <p:spPr>
            <a:xfrm flipH="1">
              <a:off x="5333760" y="1742040"/>
              <a:ext cx="718560" cy="254880"/>
            </a:xfrm>
            <a:prstGeom prst="straightConnector1">
              <a:avLst/>
            </a:prstGeom>
            <a:ln>
              <a:solidFill>
                <a:srgbClr val="002d48"/>
              </a:solidFill>
              <a:round/>
              <a:tailEnd len="med" type="triangle" w="med"/>
            </a:ln>
          </p:spPr>
        </p:cxnSp>
        <p:cxnSp>
          <p:nvCxnSpPr>
            <p:cNvPr id="423" name="Connecteur droit avec flèche 12"/>
            <p:cNvCxnSpPr>
              <a:stCxn id="421" idx="2"/>
              <a:endCxn id="419" idx="2"/>
            </p:cNvCxnSpPr>
            <p:nvPr/>
          </p:nvCxnSpPr>
          <p:spPr>
            <a:xfrm>
              <a:off x="6051960" y="1742040"/>
              <a:ext cx="164520" cy="1294920"/>
            </a:xfrm>
            <a:prstGeom prst="straightConnector1">
              <a:avLst/>
            </a:prstGeom>
            <a:ln>
              <a:solidFill>
                <a:srgbClr val="002d48"/>
              </a:solidFill>
              <a:round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ZoneTexte 4"/>
          <p:cNvSpPr/>
          <p:nvPr/>
        </p:nvSpPr>
        <p:spPr>
          <a:xfrm>
            <a:off x="78480" y="1341720"/>
            <a:ext cx="2559960" cy="2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Bef>
                <a:spcPts val="700"/>
              </a:spcBef>
              <a:spcAft>
                <a:spcPts val="601"/>
              </a:spcAft>
            </a:pPr>
            <a:r>
              <a:rPr b="1" lang="fr-FR" sz="1100" spc="-1" strike="noStrike">
                <a:solidFill>
                  <a:srgbClr val="000000"/>
                </a:solidFill>
                <a:latin typeface="Arial"/>
                <a:ea typeface="Microsoft YaHei"/>
              </a:rPr>
              <a:t>Architecture finale du système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Image 5" descr=""/>
          <p:cNvPicPr/>
          <p:nvPr/>
        </p:nvPicPr>
        <p:blipFill>
          <a:blip r:embed="rId1"/>
          <a:stretch/>
        </p:blipFill>
        <p:spPr>
          <a:xfrm>
            <a:off x="2351160" y="1523880"/>
            <a:ext cx="6301440" cy="3337200"/>
          </a:xfrm>
          <a:prstGeom prst="rect">
            <a:avLst/>
          </a:prstGeom>
          <a:ln w="0">
            <a:noFill/>
          </a:ln>
        </p:spPr>
      </p:pic>
      <p:sp>
        <p:nvSpPr>
          <p:cNvPr id="427" name="ZoneTexte 6"/>
          <p:cNvSpPr/>
          <p:nvPr/>
        </p:nvSpPr>
        <p:spPr>
          <a:xfrm>
            <a:off x="259200" y="3688920"/>
            <a:ext cx="176400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7000"/>
              </a:lnSpc>
              <a:spcBef>
                <a:spcPts val="700"/>
              </a:spcBef>
              <a:spcAft>
                <a:spcPts val="601"/>
              </a:spcAft>
            </a:pPr>
            <a:r>
              <a:rPr b="0" lang="fr-FR" sz="1100" spc="-1" strike="noStrike">
                <a:solidFill>
                  <a:srgbClr val="000000"/>
                </a:solidFill>
                <a:latin typeface="Arial"/>
                <a:ea typeface="Microsoft YaHei"/>
              </a:rPr>
              <a:t>Montage pour activer ou désactiver le filtre 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8" name="Connecteur droit avec flèche 8"/>
          <p:cNvCxnSpPr>
            <a:stCxn id="427" idx="3"/>
          </p:cNvCxnSpPr>
          <p:nvPr/>
        </p:nvCxnSpPr>
        <p:spPr>
          <a:xfrm>
            <a:off x="2023200" y="3912480"/>
            <a:ext cx="1360440" cy="141480"/>
          </a:xfrm>
          <a:prstGeom prst="straightConnector1">
            <a:avLst/>
          </a:prstGeom>
          <a:ln>
            <a:solidFill>
              <a:srgbClr val="002f4a">
                <a:lumMod val="50000"/>
                <a:lumOff val="50000"/>
              </a:srgbClr>
            </a:solidFill>
            <a:prstDash val="dash"/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311760" y="831240"/>
            <a:ext cx="1690920" cy="683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000" spc="-1" strike="noStrike">
                <a:solidFill>
                  <a:schemeClr val="lt1"/>
                </a:solidFill>
                <a:latin typeface="Merriweather"/>
                <a:ea typeface="Merriweather"/>
              </a:rPr>
              <a:t>Démo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27760" y="127080"/>
            <a:ext cx="2611440" cy="465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8" dur="23959" fill="hold"/>
                                        <p:tgtEl>
                                          <p:spTgt spid="4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430"/>
                </p:tgtEl>
              </p:cMediaNode>
            </p:video>
            <p:seq>
              <p:cTn id="209" restart="whenNotActive" nodeType="interactiveSeq" fill="hold">
                <p:stCondLst>
                  <p:cond delay="0" evt="onClick">
                    <p:tgtEl>
                      <p:spTgt spid="430"/>
                    </p:tgtEl>
                  </p:cond>
                </p:stCondLst>
                <p:childTnLst>
                  <p:par>
                    <p:cTn id="210" fill="hold">
                      <p:stCondLst>
                        <p:cond delay="0" evt="onClick">
                          <p:tgtEl>
                            <p:spTgt spid="430"/>
                          </p:tgtEl>
                        </p:cond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3" dur="1" fill="hold"/>
                                        <p:tgtEl>
                                          <p:spTgt spid="4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r>
              <a:rPr b="0" lang="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Introduction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Objectif du projet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Rectangle 1"/>
          <p:cNvSpPr/>
          <p:nvPr/>
        </p:nvSpPr>
        <p:spPr>
          <a:xfrm>
            <a:off x="403200" y="2081880"/>
            <a:ext cx="154728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Générateur de pattern vidéo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Rectangle 2"/>
          <p:cNvSpPr/>
          <p:nvPr/>
        </p:nvSpPr>
        <p:spPr>
          <a:xfrm>
            <a:off x="2327040" y="2081880"/>
            <a:ext cx="159408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Filtre gaussien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Rectangle 3"/>
          <p:cNvSpPr/>
          <p:nvPr/>
        </p:nvSpPr>
        <p:spPr>
          <a:xfrm>
            <a:off x="4262760" y="2081880"/>
            <a:ext cx="175284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Contrôleur VGA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19" name="Connecteur droit avec flèche 4"/>
          <p:cNvCxnSpPr>
            <a:stCxn id="216" idx="3"/>
            <a:endCxn id="217" idx="1"/>
          </p:cNvCxnSpPr>
          <p:nvPr/>
        </p:nvCxnSpPr>
        <p:spPr>
          <a:xfrm>
            <a:off x="1950480" y="2459520"/>
            <a:ext cx="376920" cy="36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cxnSp>
        <p:nvCxnSpPr>
          <p:cNvPr id="220" name="Connecteur droit avec flèche 5"/>
          <p:cNvCxnSpPr>
            <a:stCxn id="217" idx="3"/>
            <a:endCxn id="218" idx="1"/>
          </p:cNvCxnSpPr>
          <p:nvPr/>
        </p:nvCxnSpPr>
        <p:spPr>
          <a:xfrm>
            <a:off x="3921120" y="2459520"/>
            <a:ext cx="342000" cy="36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pic>
        <p:nvPicPr>
          <p:cNvPr id="221" name="Image 6" descr=""/>
          <p:cNvPicPr/>
          <p:nvPr/>
        </p:nvPicPr>
        <p:blipFill>
          <a:blip r:embed="rId1"/>
          <a:stretch/>
        </p:blipFill>
        <p:spPr>
          <a:xfrm>
            <a:off x="6895440" y="1491480"/>
            <a:ext cx="1936800" cy="1936800"/>
          </a:xfrm>
          <a:prstGeom prst="rect">
            <a:avLst/>
          </a:prstGeom>
          <a:ln w="0">
            <a:noFill/>
          </a:ln>
        </p:spPr>
      </p:pic>
      <p:cxnSp>
        <p:nvCxnSpPr>
          <p:cNvPr id="222" name="Connecteur droit avec flèche 7"/>
          <p:cNvCxnSpPr>
            <a:stCxn id="218" idx="3"/>
            <a:endCxn id="221" idx="1"/>
          </p:cNvCxnSpPr>
          <p:nvPr/>
        </p:nvCxnSpPr>
        <p:spPr>
          <a:xfrm>
            <a:off x="6015600" y="2459520"/>
            <a:ext cx="880200" cy="72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sp>
        <p:nvSpPr>
          <p:cNvPr id="223" name="Rectangle 8"/>
          <p:cNvSpPr/>
          <p:nvPr/>
        </p:nvSpPr>
        <p:spPr>
          <a:xfrm>
            <a:off x="311760" y="1677960"/>
            <a:ext cx="5949720" cy="1368720"/>
          </a:xfrm>
          <a:prstGeom prst="rect">
            <a:avLst/>
          </a:prstGeom>
          <a:noFill/>
          <a:ln>
            <a:solidFill>
              <a:srgbClr val="31394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ZoneTexte 9"/>
          <p:cNvSpPr/>
          <p:nvPr/>
        </p:nvSpPr>
        <p:spPr>
          <a:xfrm>
            <a:off x="311760" y="1677960"/>
            <a:ext cx="834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FPGA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Picture 2" descr="Vga : 8 873 images, photos et images vectorielles de stock | Shutterstock"/>
          <p:cNvPicPr/>
          <p:nvPr/>
        </p:nvPicPr>
        <p:blipFill>
          <a:blip r:embed="rId2"/>
          <a:stretch/>
        </p:blipFill>
        <p:spPr>
          <a:xfrm>
            <a:off x="5139360" y="3198240"/>
            <a:ext cx="1936800" cy="1388520"/>
          </a:xfrm>
          <a:prstGeom prst="rect">
            <a:avLst/>
          </a:prstGeom>
          <a:ln w="0">
            <a:noFill/>
          </a:ln>
        </p:spPr>
      </p:pic>
      <p:sp>
        <p:nvSpPr>
          <p:cNvPr id="226" name="Google Shape;150;p19"/>
          <p:cNvSpPr/>
          <p:nvPr/>
        </p:nvSpPr>
        <p:spPr>
          <a:xfrm>
            <a:off x="5294880" y="4587120"/>
            <a:ext cx="144216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fr" sz="1000" spc="-1" strike="noStrike">
                <a:solidFill>
                  <a:srgbClr val="000000"/>
                </a:solidFill>
                <a:latin typeface="Arial"/>
                <a:ea typeface="Arial"/>
              </a:rPr>
              <a:t>Cable VGA </a:t>
            </a: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Arial"/>
              </a:rPr>
              <a:t>mâle/mâle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Image 10" descr=""/>
          <p:cNvPicPr/>
          <p:nvPr/>
        </p:nvPicPr>
        <p:blipFill>
          <a:blip r:embed="rId3"/>
          <a:stretch/>
        </p:blipFill>
        <p:spPr>
          <a:xfrm>
            <a:off x="7076520" y="1728000"/>
            <a:ext cx="1571760" cy="928080"/>
          </a:xfrm>
          <a:prstGeom prst="rect">
            <a:avLst/>
          </a:prstGeom>
          <a:ln w="0">
            <a:noFill/>
          </a:ln>
        </p:spPr>
      </p:pic>
      <p:pic>
        <p:nvPicPr>
          <p:cNvPr id="228" name="Image 17" descr=""/>
          <p:cNvPicPr/>
          <p:nvPr/>
        </p:nvPicPr>
        <p:blipFill>
          <a:blip r:embed="rId4"/>
          <a:stretch/>
        </p:blipFill>
        <p:spPr>
          <a:xfrm>
            <a:off x="195120" y="3450960"/>
            <a:ext cx="2050560" cy="119556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5"/>
          <a:stretch/>
        </p:blipFill>
        <p:spPr>
          <a:xfrm>
            <a:off x="2724120" y="3300120"/>
            <a:ext cx="1936800" cy="1683720"/>
          </a:xfrm>
          <a:prstGeom prst="rect">
            <a:avLst/>
          </a:prstGeom>
          <a:ln w="0">
            <a:noFill/>
          </a:ln>
        </p:spPr>
      </p:pic>
      <p:sp>
        <p:nvSpPr>
          <p:cNvPr id="230" name="Google Shape;150;p19"/>
          <p:cNvSpPr/>
          <p:nvPr/>
        </p:nvSpPr>
        <p:spPr>
          <a:xfrm>
            <a:off x="2886840" y="4724280"/>
            <a:ext cx="155412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Arial"/>
              </a:rPr>
              <a:t>Connecteur Pmod VGA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Google Shape;150;p19"/>
          <p:cNvSpPr/>
          <p:nvPr/>
        </p:nvSpPr>
        <p:spPr>
          <a:xfrm>
            <a:off x="311760" y="4645440"/>
            <a:ext cx="155412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  <a:ea typeface="Arial"/>
              </a:rPr>
              <a:t>FPGA Cora Z7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chemeClr val="lt1"/>
                </a:solidFill>
                <a:latin typeface="Merriweather"/>
                <a:ea typeface="Merriweather"/>
              </a:rPr>
              <a:t>Conclusion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Google Shape;552;p45"/>
          <p:cNvSpPr/>
          <p:nvPr/>
        </p:nvSpPr>
        <p:spPr>
          <a:xfrm>
            <a:off x="1044720" y="1364760"/>
            <a:ext cx="448884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Roboto"/>
                <a:ea typeface="Roboto"/>
              </a:rPr>
              <a:t>Etude approfondie de la norme VGA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3" name="Google Shape;553;p45" descr=""/>
          <p:cNvPicPr/>
          <p:nvPr/>
        </p:nvPicPr>
        <p:blipFill>
          <a:blip r:embed="rId1"/>
          <a:stretch/>
        </p:blipFill>
        <p:spPr>
          <a:xfrm>
            <a:off x="639000" y="1458360"/>
            <a:ext cx="330480" cy="261360"/>
          </a:xfrm>
          <a:prstGeom prst="rect">
            <a:avLst/>
          </a:prstGeom>
          <a:ln w="0">
            <a:noFill/>
          </a:ln>
        </p:spPr>
      </p:pic>
      <p:pic>
        <p:nvPicPr>
          <p:cNvPr id="434" name="Google Shape;554;p45" descr=""/>
          <p:cNvPicPr/>
          <p:nvPr/>
        </p:nvPicPr>
        <p:blipFill>
          <a:blip r:embed="rId2"/>
          <a:stretch/>
        </p:blipFill>
        <p:spPr>
          <a:xfrm>
            <a:off x="631800" y="1984320"/>
            <a:ext cx="330480" cy="261360"/>
          </a:xfrm>
          <a:prstGeom prst="rect">
            <a:avLst/>
          </a:prstGeom>
          <a:ln w="0">
            <a:noFill/>
          </a:ln>
        </p:spPr>
      </p:pic>
      <p:sp>
        <p:nvSpPr>
          <p:cNvPr id="435" name="Google Shape;555;p45"/>
          <p:cNvSpPr/>
          <p:nvPr/>
        </p:nvSpPr>
        <p:spPr>
          <a:xfrm>
            <a:off x="1044720" y="1938240"/>
            <a:ext cx="504864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Roboto"/>
                <a:ea typeface="Roboto"/>
              </a:rPr>
              <a:t>Validation du pilotage de l’écran via des simulations et mesures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Google Shape;556;p45"/>
          <p:cNvSpPr/>
          <p:nvPr/>
        </p:nvSpPr>
        <p:spPr>
          <a:xfrm>
            <a:off x="1018440" y="2512080"/>
            <a:ext cx="660132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Roboto"/>
                <a:ea typeface="Roboto"/>
              </a:rPr>
              <a:t>C</a:t>
            </a:r>
            <a:r>
              <a:rPr b="0" lang="fr" sz="1100" spc="-1" strike="noStrike">
                <a:solidFill>
                  <a:srgbClr val="000000"/>
                </a:solidFill>
                <a:latin typeface="Roboto"/>
                <a:ea typeface="Roboto"/>
              </a:rPr>
              <a:t>omparaison des données théoriques et mesurées pour la conversion numérique-analogique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Google Shape;557;p45" descr=""/>
          <p:cNvPicPr/>
          <p:nvPr/>
        </p:nvPicPr>
        <p:blipFill>
          <a:blip r:embed="rId3"/>
          <a:stretch/>
        </p:blipFill>
        <p:spPr>
          <a:xfrm>
            <a:off x="610560" y="2581920"/>
            <a:ext cx="330480" cy="261360"/>
          </a:xfrm>
          <a:prstGeom prst="rect">
            <a:avLst/>
          </a:prstGeom>
          <a:ln w="0">
            <a:noFill/>
          </a:ln>
        </p:spPr>
      </p:pic>
      <p:sp>
        <p:nvSpPr>
          <p:cNvPr id="438" name="Google Shape;558;p45"/>
          <p:cNvSpPr/>
          <p:nvPr/>
        </p:nvSpPr>
        <p:spPr>
          <a:xfrm>
            <a:off x="1018440" y="3043800"/>
            <a:ext cx="399528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" sz="1100" spc="-1" strike="noStrike">
                <a:solidFill>
                  <a:srgbClr val="000000"/>
                </a:solidFill>
                <a:latin typeface="Roboto"/>
                <a:ea typeface="Roboto"/>
              </a:rPr>
              <a:t>Affichage sur écran via le connecteur Pmod VGA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Google Shape;559;p45"/>
          <p:cNvSpPr/>
          <p:nvPr/>
        </p:nvSpPr>
        <p:spPr>
          <a:xfrm>
            <a:off x="969840" y="4057560"/>
            <a:ext cx="698292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Roboto"/>
                <a:ea typeface="Roboto"/>
              </a:rPr>
              <a:t>Validation finale du système  via des simulations et des mesures  (via un test bench et </a:t>
            </a:r>
            <a:r>
              <a:rPr b="0" lang="fr" sz="1100" spc="-1" strike="noStrike">
                <a:solidFill>
                  <a:srgbClr val="000000"/>
                </a:solidFill>
                <a:latin typeface="Roboto"/>
                <a:ea typeface="Roboto"/>
              </a:rPr>
              <a:t>à l’oscilloscope)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Google Shape;560;p45" descr=""/>
          <p:cNvPicPr/>
          <p:nvPr/>
        </p:nvPicPr>
        <p:blipFill>
          <a:blip r:embed="rId4"/>
          <a:stretch/>
        </p:blipFill>
        <p:spPr>
          <a:xfrm>
            <a:off x="610560" y="3108960"/>
            <a:ext cx="330480" cy="261360"/>
          </a:xfrm>
          <a:prstGeom prst="rect">
            <a:avLst/>
          </a:prstGeom>
          <a:ln w="0">
            <a:noFill/>
          </a:ln>
        </p:spPr>
      </p:pic>
      <p:sp>
        <p:nvSpPr>
          <p:cNvPr id="441" name="Google Shape;561;p45"/>
          <p:cNvSpPr/>
          <p:nvPr/>
        </p:nvSpPr>
        <p:spPr>
          <a:xfrm>
            <a:off x="1018440" y="3502800"/>
            <a:ext cx="30819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" sz="1100" spc="-1" strike="noStrike">
                <a:solidFill>
                  <a:srgbClr val="000000"/>
                </a:solidFill>
                <a:latin typeface="Roboto"/>
                <a:ea typeface="Roboto"/>
              </a:rPr>
              <a:t>Application du filtre de Gauss sur une image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2" name="Google Shape;566;p45" descr=""/>
          <p:cNvPicPr/>
          <p:nvPr/>
        </p:nvPicPr>
        <p:blipFill>
          <a:blip r:embed="rId5"/>
          <a:stretch/>
        </p:blipFill>
        <p:spPr>
          <a:xfrm>
            <a:off x="603000" y="4103640"/>
            <a:ext cx="330480" cy="261360"/>
          </a:xfrm>
          <a:prstGeom prst="rect">
            <a:avLst/>
          </a:prstGeom>
          <a:ln w="0">
            <a:noFill/>
          </a:ln>
        </p:spPr>
      </p:pic>
      <p:pic>
        <p:nvPicPr>
          <p:cNvPr id="443" name="Google Shape;567;p45" descr=""/>
          <p:cNvPicPr/>
          <p:nvPr/>
        </p:nvPicPr>
        <p:blipFill>
          <a:blip r:embed="rId6"/>
          <a:stretch/>
        </p:blipFill>
        <p:spPr>
          <a:xfrm>
            <a:off x="603000" y="3589560"/>
            <a:ext cx="330480" cy="26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311760" y="831240"/>
            <a:ext cx="5334480" cy="124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000" spc="-1" strike="noStrike">
                <a:solidFill>
                  <a:schemeClr val="lt1"/>
                </a:solidFill>
                <a:latin typeface="Merriweather"/>
                <a:ea typeface="Merriweather"/>
              </a:rPr>
              <a:t>Remerciements!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chemeClr val="lt1"/>
                </a:solidFill>
                <a:latin typeface="Merriweather"/>
                <a:ea typeface="Merriweather"/>
              </a:rPr>
              <a:t>Sources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166680" y="1490400"/>
            <a:ext cx="8901000" cy="3297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11040">
              <a:lnSpc>
                <a:spcPct val="115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300" spc="-1" strike="noStrike">
                <a:solidFill>
                  <a:schemeClr val="dk2"/>
                </a:solidFill>
                <a:latin typeface="Roboto"/>
                <a:ea typeface="Roboto"/>
              </a:rPr>
              <a:t>https://f-leb.developpez.com/tutoriels/fpga/controleur-vga/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300" spc="-1" strike="noStrike">
                <a:solidFill>
                  <a:schemeClr val="dk2"/>
                </a:solidFill>
                <a:latin typeface="Roboto"/>
                <a:ea typeface="Roboto"/>
              </a:rPr>
              <a:t>https://www.geii.eu/index.php?option=com_content&amp;view=article&amp;id=158:realisation-d-une-carte-video&amp;catid=96&amp;Itemid=662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300" spc="-1" strike="noStrike">
                <a:solidFill>
                  <a:schemeClr val="dk2"/>
                </a:solidFill>
                <a:latin typeface="Roboto"/>
                <a:ea typeface="Roboto"/>
              </a:rPr>
              <a:t>https://digilent.com/reference/programmable-logic/cora-z7/start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300" spc="-1" strike="noStrike">
                <a:solidFill>
                  <a:schemeClr val="dk2"/>
                </a:solidFill>
                <a:latin typeface="Roboto"/>
                <a:ea typeface="Roboto"/>
              </a:rPr>
              <a:t>https://digilent.com/shop/pmod-vga-video-graphics-array/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300" spc="-1" strike="noStrike">
                <a:solidFill>
                  <a:schemeClr val="dk2"/>
                </a:solidFill>
                <a:latin typeface="Roboto"/>
                <a:ea typeface="Roboto"/>
              </a:rPr>
              <a:t>(https://www.researchgate.net/publication/221594063_Image_Convolution_on_FPGAs_The_Implementation_of_a_Multi-FPGA_FIFO_Structure)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chemeClr val="lt1"/>
                </a:solidFill>
                <a:latin typeface="Merriweather"/>
                <a:ea typeface="Merriweather"/>
              </a:rPr>
              <a:t>Pistes d’améliorations, limitations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Google Shape;546;p44"/>
          <p:cNvSpPr/>
          <p:nvPr/>
        </p:nvSpPr>
        <p:spPr>
          <a:xfrm>
            <a:off x="624240" y="1538640"/>
            <a:ext cx="81856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Roboto"/>
              <a:buChar char="●"/>
            </a:pPr>
            <a:r>
              <a:rPr b="0" lang="fr-FR" sz="1400" spc="-1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</a:rPr>
              <a:t>??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chemeClr val="lt1"/>
                </a:solidFill>
                <a:latin typeface="Merriweather"/>
                <a:ea typeface="Merriweather"/>
              </a:rPr>
              <a:t>Notre équipe Projet :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Google Shape;73;p14"/>
          <p:cNvCxnSpPr/>
          <p:nvPr/>
        </p:nvCxnSpPr>
        <p:spPr>
          <a:xfrm>
            <a:off x="169920" y="1456920"/>
            <a:ext cx="360" cy="3549600"/>
          </a:xfrm>
          <a:prstGeom prst="straightConnector1">
            <a:avLst/>
          </a:prstGeom>
          <a:ln w="9525">
            <a:solidFill>
              <a:srgbClr val="666666"/>
            </a:solidFill>
            <a:round/>
          </a:ln>
        </p:spPr>
      </p:cxnSp>
      <p:cxnSp>
        <p:nvCxnSpPr>
          <p:cNvPr id="451" name="Google Shape;74;p14"/>
          <p:cNvCxnSpPr/>
          <p:nvPr/>
        </p:nvCxnSpPr>
        <p:spPr>
          <a:xfrm>
            <a:off x="4560840" y="1456920"/>
            <a:ext cx="360" cy="3549600"/>
          </a:xfrm>
          <a:prstGeom prst="straightConnector1">
            <a:avLst/>
          </a:prstGeom>
          <a:ln w="9525">
            <a:solidFill>
              <a:srgbClr val="666666"/>
            </a:solidFill>
            <a:round/>
          </a:ln>
        </p:spPr>
      </p:cxn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176760" y="1699560"/>
            <a:ext cx="1767960" cy="66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fr-FR" sz="1200" spc="-1" strike="noStrike">
                <a:solidFill>
                  <a:schemeClr val="dk2"/>
                </a:solidFill>
                <a:latin typeface="Roboto"/>
                <a:ea typeface="Roboto"/>
              </a:rPr>
              <a:t>Houssein MARIAM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3" name="Google Shape;78;p14" descr=""/>
          <p:cNvPicPr/>
          <p:nvPr/>
        </p:nvPicPr>
        <p:blipFill>
          <a:blip r:embed="rId1"/>
          <a:stretch/>
        </p:blipFill>
        <p:spPr>
          <a:xfrm>
            <a:off x="4644000" y="2421000"/>
            <a:ext cx="401040" cy="414360"/>
          </a:xfrm>
          <a:prstGeom prst="rect">
            <a:avLst/>
          </a:prstGeom>
          <a:ln w="0">
            <a:noFill/>
          </a:ln>
        </p:spPr>
      </p:pic>
      <p:pic>
        <p:nvPicPr>
          <p:cNvPr id="454" name="Google Shape;84;p14" descr=""/>
          <p:cNvPicPr/>
          <p:nvPr/>
        </p:nvPicPr>
        <p:blipFill>
          <a:blip r:embed="rId2"/>
          <a:stretch/>
        </p:blipFill>
        <p:spPr>
          <a:xfrm>
            <a:off x="3301920" y="1486440"/>
            <a:ext cx="977760" cy="877680"/>
          </a:xfrm>
          <a:prstGeom prst="rect">
            <a:avLst/>
          </a:prstGeom>
          <a:ln w="0">
            <a:noFill/>
          </a:ln>
        </p:spPr>
      </p:pic>
      <p:pic>
        <p:nvPicPr>
          <p:cNvPr id="455" name="Google Shape;85;p14" descr=""/>
          <p:cNvPicPr/>
          <p:nvPr/>
        </p:nvPicPr>
        <p:blipFill>
          <a:blip r:embed="rId3"/>
          <a:stretch/>
        </p:blipFill>
        <p:spPr>
          <a:xfrm>
            <a:off x="271440" y="2511000"/>
            <a:ext cx="401040" cy="414360"/>
          </a:xfrm>
          <a:prstGeom prst="rect">
            <a:avLst/>
          </a:prstGeom>
          <a:ln w="0">
            <a:noFill/>
          </a:ln>
        </p:spPr>
      </p:pic>
      <p:sp>
        <p:nvSpPr>
          <p:cNvPr id="456" name="Google Shape;86;p14"/>
          <p:cNvSpPr/>
          <p:nvPr/>
        </p:nvSpPr>
        <p:spPr>
          <a:xfrm>
            <a:off x="1110960" y="2528280"/>
            <a:ext cx="34221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" sz="1100" spc="-1" strike="noStrike">
                <a:solidFill>
                  <a:srgbClr val="000000"/>
                </a:solidFill>
                <a:latin typeface="Roboto"/>
                <a:ea typeface="Roboto"/>
              </a:rPr>
              <a:t>Diplôme de doctorat en </a:t>
            </a:r>
            <a:r>
              <a:rPr b="0" lang="fr" sz="1100" spc="-1" strike="noStrike">
                <a:solidFill>
                  <a:srgbClr val="000000"/>
                </a:solidFill>
                <a:latin typeface="Arial"/>
                <a:ea typeface="Arial"/>
              </a:rPr>
              <a:t>Electronique, Optronique et Systèmes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Google Shape;87;p14"/>
          <p:cNvSpPr/>
          <p:nvPr/>
        </p:nvSpPr>
        <p:spPr>
          <a:xfrm>
            <a:off x="1105200" y="3123000"/>
            <a:ext cx="33951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" sz="1100" spc="-1" strike="noStrike">
                <a:solidFill>
                  <a:srgbClr val="000000"/>
                </a:solidFill>
                <a:latin typeface="Roboto"/>
                <a:ea typeface="Roboto"/>
              </a:rPr>
              <a:t>Un an et demi d'expérience en </a:t>
            </a:r>
            <a:r>
              <a:rPr b="0" lang="fr" sz="1100" spc="-1" strike="noStrike">
                <a:solidFill>
                  <a:srgbClr val="000000"/>
                </a:solidFill>
                <a:latin typeface="Arial"/>
                <a:ea typeface="Arial"/>
              </a:rPr>
              <a:t>développement et test de cartes électroniques 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Google Shape;88;p14" descr=""/>
          <p:cNvPicPr/>
          <p:nvPr/>
        </p:nvPicPr>
        <p:blipFill>
          <a:blip r:embed="rId4"/>
          <a:stretch/>
        </p:blipFill>
        <p:spPr>
          <a:xfrm>
            <a:off x="242640" y="3772800"/>
            <a:ext cx="782640" cy="411480"/>
          </a:xfrm>
          <a:prstGeom prst="rect">
            <a:avLst/>
          </a:prstGeom>
          <a:ln w="0">
            <a:noFill/>
          </a:ln>
        </p:spPr>
      </p:pic>
      <p:pic>
        <p:nvPicPr>
          <p:cNvPr id="459" name="Google Shape;89;p14" descr=""/>
          <p:cNvPicPr/>
          <p:nvPr/>
        </p:nvPicPr>
        <p:blipFill>
          <a:blip r:embed="rId5"/>
          <a:stretch/>
        </p:blipFill>
        <p:spPr>
          <a:xfrm>
            <a:off x="204120" y="3231360"/>
            <a:ext cx="839880" cy="292320"/>
          </a:xfrm>
          <a:prstGeom prst="rect">
            <a:avLst/>
          </a:prstGeom>
          <a:ln w="0">
            <a:noFill/>
          </a:ln>
        </p:spPr>
      </p:pic>
      <p:sp>
        <p:nvSpPr>
          <p:cNvPr id="460" name="ZoneTexte 6"/>
          <p:cNvSpPr/>
          <p:nvPr/>
        </p:nvSpPr>
        <p:spPr>
          <a:xfrm>
            <a:off x="1112760" y="3735720"/>
            <a:ext cx="33876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Roboto"/>
                <a:ea typeface="Roboto"/>
              </a:rPr>
              <a:t>4 ans d'expérience en conception de circuits Hyperfréquences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Google Shape;75;p14"/>
          <p:cNvSpPr/>
          <p:nvPr/>
        </p:nvSpPr>
        <p:spPr>
          <a:xfrm>
            <a:off x="4569480" y="1703880"/>
            <a:ext cx="1767960" cy="6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fr-FR" sz="1200" spc="-1" strike="noStrike">
                <a:solidFill>
                  <a:schemeClr val="dk2"/>
                </a:solidFill>
                <a:latin typeface="Roboto"/>
                <a:ea typeface="Roboto"/>
              </a:rPr>
              <a:t>Thomas ANGENAULT 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2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Mesure à l’oscilloscope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Google Shape;146;p19"/>
          <p:cNvSpPr/>
          <p:nvPr/>
        </p:nvSpPr>
        <p:spPr>
          <a:xfrm>
            <a:off x="200160" y="1388160"/>
            <a:ext cx="670536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Validation de l’architecture à l’aide d’un oscilloscope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Image 7" descr="Une image contenant capture d’écran, logiciel, Logiciel multimédia, affichage&#10;&#10;Description générée automatiquement"/>
          <p:cNvPicPr/>
          <p:nvPr/>
        </p:nvPicPr>
        <p:blipFill>
          <a:blip r:embed="rId1"/>
          <a:stretch/>
        </p:blipFill>
        <p:spPr>
          <a:xfrm>
            <a:off x="69120" y="2126880"/>
            <a:ext cx="4463640" cy="2543400"/>
          </a:xfrm>
          <a:prstGeom prst="rect">
            <a:avLst/>
          </a:prstGeom>
          <a:ln w="0">
            <a:noFill/>
          </a:ln>
        </p:spPr>
      </p:pic>
      <p:pic>
        <p:nvPicPr>
          <p:cNvPr id="465" name="Image 8" descr="Une image contenant capture d’écran, logiciel, Logiciel multimédia, Logiciel de graphisme&#10;&#10;Description générée automatiquement"/>
          <p:cNvPicPr/>
          <p:nvPr/>
        </p:nvPicPr>
        <p:blipFill>
          <a:blip r:embed="rId2"/>
          <a:stretch/>
        </p:blipFill>
        <p:spPr>
          <a:xfrm>
            <a:off x="4610880" y="2126880"/>
            <a:ext cx="4463640" cy="2564640"/>
          </a:xfrm>
          <a:prstGeom prst="rect">
            <a:avLst/>
          </a:prstGeom>
          <a:ln w="0">
            <a:noFill/>
          </a:ln>
        </p:spPr>
      </p:pic>
      <p:sp>
        <p:nvSpPr>
          <p:cNvPr id="466" name="Google Shape;146;p19"/>
          <p:cNvSpPr/>
          <p:nvPr/>
        </p:nvSpPr>
        <p:spPr>
          <a:xfrm>
            <a:off x="594360" y="1729800"/>
            <a:ext cx="307188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Wingdings" charset="2"/>
              <a:buChar char=""/>
            </a:pPr>
            <a:r>
              <a:rPr b="0" i="1" lang="fr-FR" sz="1400" spc="-1" strike="noStrike">
                <a:solidFill>
                  <a:srgbClr val="31394d"/>
                </a:solidFill>
                <a:latin typeface="Arial"/>
                <a:ea typeface="Merriweather"/>
              </a:rPr>
              <a:t>Mesure de Hsync et de Vsync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43;p24" descr=""/>
          <p:cNvPicPr/>
          <p:nvPr/>
        </p:nvPicPr>
        <p:blipFill>
          <a:blip r:embed="rId1"/>
          <a:stretch/>
        </p:blipFill>
        <p:spPr>
          <a:xfrm>
            <a:off x="4376880" y="3871080"/>
            <a:ext cx="904320" cy="904320"/>
          </a:xfrm>
          <a:prstGeom prst="rect">
            <a:avLst/>
          </a:prstGeom>
          <a:ln w="0">
            <a:noFill/>
          </a:ln>
        </p:spPr>
      </p:pic>
      <p:pic>
        <p:nvPicPr>
          <p:cNvPr id="233" name="Google Shape;244;p24" descr=""/>
          <p:cNvPicPr/>
          <p:nvPr/>
        </p:nvPicPr>
        <p:blipFill>
          <a:blip r:embed="rId2"/>
          <a:stretch/>
        </p:blipFill>
        <p:spPr>
          <a:xfrm>
            <a:off x="2347920" y="3778200"/>
            <a:ext cx="1417680" cy="853560"/>
          </a:xfrm>
          <a:prstGeom prst="rect">
            <a:avLst/>
          </a:prstGeom>
          <a:ln w="0">
            <a:noFill/>
          </a:ln>
        </p:spPr>
      </p:pic>
      <p:pic>
        <p:nvPicPr>
          <p:cNvPr id="234" name="Google Shape;246;p24" descr=""/>
          <p:cNvPicPr/>
          <p:nvPr/>
        </p:nvPicPr>
        <p:blipFill>
          <a:blip r:embed="rId3"/>
          <a:stretch/>
        </p:blipFill>
        <p:spPr>
          <a:xfrm>
            <a:off x="662040" y="3530520"/>
            <a:ext cx="1315440" cy="1315440"/>
          </a:xfrm>
          <a:prstGeom prst="rect">
            <a:avLst/>
          </a:prstGeom>
          <a:ln w="0">
            <a:noFill/>
          </a:ln>
        </p:spPr>
      </p:pic>
      <p:pic>
        <p:nvPicPr>
          <p:cNvPr id="235" name="Google Shape;247;p24" descr=""/>
          <p:cNvPicPr/>
          <p:nvPr/>
        </p:nvPicPr>
        <p:blipFill>
          <a:blip r:embed="rId4"/>
          <a:stretch/>
        </p:blipFill>
        <p:spPr>
          <a:xfrm>
            <a:off x="6105600" y="3963960"/>
            <a:ext cx="718200" cy="718200"/>
          </a:xfrm>
          <a:prstGeom prst="rect">
            <a:avLst/>
          </a:prstGeom>
          <a:ln w="0">
            <a:noFill/>
          </a:ln>
        </p:spPr>
      </p:pic>
      <p:pic>
        <p:nvPicPr>
          <p:cNvPr id="236" name="Image 3" descr=""/>
          <p:cNvPicPr/>
          <p:nvPr/>
        </p:nvPicPr>
        <p:blipFill>
          <a:blip r:embed="rId5"/>
          <a:stretch/>
        </p:blipFill>
        <p:spPr>
          <a:xfrm>
            <a:off x="923400" y="2260800"/>
            <a:ext cx="1835280" cy="621360"/>
          </a:xfrm>
          <a:prstGeom prst="rect">
            <a:avLst/>
          </a:prstGeom>
          <a:ln w="0">
            <a:noFill/>
          </a:ln>
        </p:spPr>
      </p:pic>
      <p:pic>
        <p:nvPicPr>
          <p:cNvPr id="237" name="Picture 2" descr=""/>
          <p:cNvPicPr/>
          <p:nvPr/>
        </p:nvPicPr>
        <p:blipFill>
          <a:blip r:embed="rId6"/>
          <a:stretch/>
        </p:blipFill>
        <p:spPr>
          <a:xfrm>
            <a:off x="6464880" y="1605240"/>
            <a:ext cx="2106360" cy="1924920"/>
          </a:xfrm>
          <a:prstGeom prst="rect">
            <a:avLst/>
          </a:prstGeom>
          <a:ln w="0">
            <a:noFill/>
          </a:ln>
        </p:spPr>
      </p:pic>
      <p:grpSp>
        <p:nvGrpSpPr>
          <p:cNvPr id="238" name="Groupe 6"/>
          <p:cNvGrpSpPr/>
          <p:nvPr/>
        </p:nvGrpSpPr>
        <p:grpSpPr>
          <a:xfrm>
            <a:off x="4093200" y="1991880"/>
            <a:ext cx="1037160" cy="1418400"/>
            <a:chOff x="4093200" y="1991880"/>
            <a:chExt cx="1037160" cy="1418400"/>
          </a:xfrm>
        </p:grpSpPr>
        <p:pic>
          <p:nvPicPr>
            <p:cNvPr id="239" name="Picture 4" descr="Dmitry M. / LTspice Simulations · GitLab"/>
            <p:cNvPicPr/>
            <p:nvPr/>
          </p:nvPicPr>
          <p:blipFill>
            <a:blip r:embed="rId7"/>
            <a:stretch/>
          </p:blipFill>
          <p:spPr>
            <a:xfrm>
              <a:off x="4093200" y="1991880"/>
              <a:ext cx="1036800" cy="1053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0" name="Google Shape;224;p22"/>
            <p:cNvSpPr/>
            <p:nvPr/>
          </p:nvSpPr>
          <p:spPr>
            <a:xfrm>
              <a:off x="4207320" y="3045240"/>
              <a:ext cx="92304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fr-FR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LTspice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1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Introduction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2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Environnement de développement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 2" descr=""/>
          <p:cNvPicPr/>
          <p:nvPr/>
        </p:nvPicPr>
        <p:blipFill>
          <a:blip r:embed="rId1"/>
          <a:stretch/>
        </p:blipFill>
        <p:spPr>
          <a:xfrm>
            <a:off x="104400" y="1483560"/>
            <a:ext cx="4176360" cy="3464280"/>
          </a:xfrm>
          <a:prstGeom prst="rect">
            <a:avLst/>
          </a:prstGeom>
          <a:ln w="0">
            <a:noFill/>
          </a:ln>
        </p:spPr>
      </p:pic>
      <p:pic>
        <p:nvPicPr>
          <p:cNvPr id="243" name="Image 5" descr=""/>
          <p:cNvPicPr/>
          <p:nvPr/>
        </p:nvPicPr>
        <p:blipFill>
          <a:blip r:embed="rId2"/>
          <a:stretch/>
        </p:blipFill>
        <p:spPr>
          <a:xfrm>
            <a:off x="4313520" y="2303280"/>
            <a:ext cx="4725720" cy="2338920"/>
          </a:xfrm>
          <a:prstGeom prst="rect">
            <a:avLst/>
          </a:prstGeom>
          <a:ln w="0">
            <a:noFill/>
          </a:ln>
        </p:spPr>
      </p:pic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r>
              <a:rPr b="0" lang="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Introduction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3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Norme VGA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 3" descr=""/>
          <p:cNvPicPr/>
          <p:nvPr/>
        </p:nvPicPr>
        <p:blipFill>
          <a:blip r:embed="rId1"/>
          <a:stretch/>
        </p:blipFill>
        <p:spPr>
          <a:xfrm>
            <a:off x="94320" y="1752480"/>
            <a:ext cx="4984560" cy="25473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46" name="Tableau 4"/>
          <p:cNvGraphicFramePr/>
          <p:nvPr/>
        </p:nvGraphicFramePr>
        <p:xfrm>
          <a:off x="5080680" y="2046240"/>
          <a:ext cx="3968640" cy="1753920"/>
        </p:xfrm>
        <a:graphic>
          <a:graphicData uri="http://schemas.openxmlformats.org/drawingml/2006/table">
            <a:tbl>
              <a:tblPr/>
              <a:tblGrid>
                <a:gridCol w="648000"/>
                <a:gridCol w="852480"/>
                <a:gridCol w="648000"/>
                <a:gridCol w="540000"/>
                <a:gridCol w="576000"/>
                <a:gridCol w="704160"/>
              </a:tblGrid>
              <a:tr h="250560">
                <a:tc gridSpan="2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Paramètre</a:t>
                      </a:r>
                      <a:endParaRPr b="0" lang="fr-FR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002f4a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9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VS</a:t>
                      </a:r>
                      <a:endParaRPr b="0" lang="fr-FR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002f4a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9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HS</a:t>
                      </a:r>
                      <a:endParaRPr b="0" lang="fr-FR" sz="9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002f4a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50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Symbole 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Description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Durée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Lignes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Durée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Colonnes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</a:tr>
              <a:tr h="250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TS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Synch pulse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16,7ms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521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32us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800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</a:tr>
              <a:tr h="250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TDisp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Display time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15,36ms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480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25,6 us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640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</a:tr>
              <a:tr h="250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9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TSP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Sync Pulse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64us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3,84 us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96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</a:tr>
              <a:tr h="250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9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TFP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Front Porch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320us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640 ns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16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dcf"/>
                    </a:solidFill>
                  </a:tcPr>
                </a:tc>
              </a:tr>
              <a:tr h="250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9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TBP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Back Porch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928us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29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1,92 us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900" spc="-1" strike="noStrike">
                          <a:solidFill>
                            <a:srgbClr val="31394d"/>
                          </a:solidFill>
                          <a:latin typeface="Arial"/>
                          <a:ea typeface="Arial"/>
                        </a:rPr>
                        <a:t>48</a:t>
                      </a:r>
                      <a:endParaRPr b="0" lang="fr-FR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</a:tr>
            </a:tbl>
          </a:graphicData>
        </a:graphic>
      </p:graphicFrame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r>
              <a:rPr b="0" lang="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Introduction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 startAt="3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Norme VGA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13"/>
          <p:cNvSpPr/>
          <p:nvPr/>
        </p:nvSpPr>
        <p:spPr>
          <a:xfrm>
            <a:off x="403200" y="2053800"/>
            <a:ext cx="154728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Générateur de pattern vidéo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Rectangle 15"/>
          <p:cNvSpPr/>
          <p:nvPr/>
        </p:nvSpPr>
        <p:spPr>
          <a:xfrm>
            <a:off x="4263120" y="2053800"/>
            <a:ext cx="175284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Contrôleur VGA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50" name="Connecteur droit avec flèche 16"/>
          <p:cNvCxnSpPr>
            <a:stCxn id="248" idx="3"/>
            <a:endCxn id="249" idx="1"/>
          </p:cNvCxnSpPr>
          <p:nvPr/>
        </p:nvCxnSpPr>
        <p:spPr>
          <a:xfrm>
            <a:off x="1950480" y="2431440"/>
            <a:ext cx="2313000" cy="36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pic>
        <p:nvPicPr>
          <p:cNvPr id="251" name="Image 18" descr=""/>
          <p:cNvPicPr/>
          <p:nvPr/>
        </p:nvPicPr>
        <p:blipFill>
          <a:blip r:embed="rId1"/>
          <a:stretch/>
        </p:blipFill>
        <p:spPr>
          <a:xfrm>
            <a:off x="7227000" y="1695960"/>
            <a:ext cx="1470600" cy="1470600"/>
          </a:xfrm>
          <a:prstGeom prst="rect">
            <a:avLst/>
          </a:prstGeom>
          <a:ln w="0">
            <a:noFill/>
          </a:ln>
        </p:spPr>
      </p:pic>
      <p:cxnSp>
        <p:nvCxnSpPr>
          <p:cNvPr id="252" name="Connecteur droit avec flèche 19"/>
          <p:cNvCxnSpPr>
            <a:stCxn id="249" idx="3"/>
            <a:endCxn id="251" idx="1"/>
          </p:cNvCxnSpPr>
          <p:nvPr/>
        </p:nvCxnSpPr>
        <p:spPr>
          <a:xfrm flipV="1">
            <a:off x="6015960" y="2431080"/>
            <a:ext cx="1211400" cy="72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sp>
        <p:nvSpPr>
          <p:cNvPr id="253" name="Rectangle 20"/>
          <p:cNvSpPr/>
          <p:nvPr/>
        </p:nvSpPr>
        <p:spPr>
          <a:xfrm>
            <a:off x="311760" y="1649880"/>
            <a:ext cx="5949720" cy="1368720"/>
          </a:xfrm>
          <a:prstGeom prst="rect">
            <a:avLst/>
          </a:prstGeom>
          <a:noFill/>
          <a:ln>
            <a:solidFill>
              <a:srgbClr val="31394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ZoneTexte 21"/>
          <p:cNvSpPr/>
          <p:nvPr/>
        </p:nvSpPr>
        <p:spPr>
          <a:xfrm>
            <a:off x="311760" y="1649880"/>
            <a:ext cx="834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FPGA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Etape intermédiaire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Rectangle 1"/>
          <p:cNvSpPr/>
          <p:nvPr/>
        </p:nvSpPr>
        <p:spPr>
          <a:xfrm>
            <a:off x="403200" y="3920400"/>
            <a:ext cx="154728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Générateur de pattern vidéo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7" name="Rectangle 2"/>
          <p:cNvSpPr/>
          <p:nvPr/>
        </p:nvSpPr>
        <p:spPr>
          <a:xfrm>
            <a:off x="2327040" y="3920400"/>
            <a:ext cx="159408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Filtre gaussien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8" name="Rectangle 3"/>
          <p:cNvSpPr/>
          <p:nvPr/>
        </p:nvSpPr>
        <p:spPr>
          <a:xfrm>
            <a:off x="4262760" y="3920400"/>
            <a:ext cx="1752840" cy="755640"/>
          </a:xfrm>
          <a:prstGeom prst="rect">
            <a:avLst/>
          </a:prstGeom>
          <a:solidFill>
            <a:srgbClr val="002f4a"/>
          </a:solidFill>
          <a:ln>
            <a:solidFill>
              <a:srgbClr val="00223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Contrôleur VGA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59" name="Connecteur droit avec flèche 4"/>
          <p:cNvCxnSpPr>
            <a:stCxn id="256" idx="3"/>
            <a:endCxn id="257" idx="1"/>
          </p:cNvCxnSpPr>
          <p:nvPr/>
        </p:nvCxnSpPr>
        <p:spPr>
          <a:xfrm>
            <a:off x="1950480" y="4298040"/>
            <a:ext cx="376920" cy="36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cxnSp>
        <p:nvCxnSpPr>
          <p:cNvPr id="260" name="Connecteur droit avec flèche 5"/>
          <p:cNvCxnSpPr>
            <a:stCxn id="257" idx="3"/>
            <a:endCxn id="258" idx="1"/>
          </p:cNvCxnSpPr>
          <p:nvPr/>
        </p:nvCxnSpPr>
        <p:spPr>
          <a:xfrm>
            <a:off x="3921120" y="4298040"/>
            <a:ext cx="342000" cy="36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cxnSp>
        <p:nvCxnSpPr>
          <p:cNvPr id="261" name="Connecteur droit avec flèche 7"/>
          <p:cNvCxnSpPr>
            <a:stCxn id="258" idx="3"/>
            <a:endCxn id="262" idx="1"/>
          </p:cNvCxnSpPr>
          <p:nvPr/>
        </p:nvCxnSpPr>
        <p:spPr>
          <a:xfrm>
            <a:off x="6015600" y="4298040"/>
            <a:ext cx="1058400" cy="360"/>
          </a:xfrm>
          <a:prstGeom prst="straightConnector1">
            <a:avLst/>
          </a:prstGeom>
          <a:ln>
            <a:solidFill>
              <a:srgbClr val="002d48"/>
            </a:solidFill>
            <a:round/>
            <a:tailEnd len="med" type="triangle" w="med"/>
          </a:ln>
        </p:spPr>
      </p:cxnSp>
      <p:sp>
        <p:nvSpPr>
          <p:cNvPr id="263" name="Rectangle 8"/>
          <p:cNvSpPr/>
          <p:nvPr/>
        </p:nvSpPr>
        <p:spPr>
          <a:xfrm>
            <a:off x="311760" y="3516480"/>
            <a:ext cx="5949720" cy="1368720"/>
          </a:xfrm>
          <a:prstGeom prst="rect">
            <a:avLst/>
          </a:prstGeom>
          <a:noFill/>
          <a:ln>
            <a:solidFill>
              <a:srgbClr val="31394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chemeClr val="lt1"/>
                </a:solidFill>
                <a:latin typeface="Arial"/>
                <a:ea typeface="Arial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ZoneTexte 9"/>
          <p:cNvSpPr/>
          <p:nvPr/>
        </p:nvSpPr>
        <p:spPr>
          <a:xfrm>
            <a:off x="311760" y="3516480"/>
            <a:ext cx="834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FPGA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Image 22" descr=""/>
          <p:cNvPicPr/>
          <p:nvPr/>
        </p:nvPicPr>
        <p:blipFill>
          <a:blip r:embed="rId2"/>
          <a:stretch/>
        </p:blipFill>
        <p:spPr>
          <a:xfrm>
            <a:off x="7073640" y="3562920"/>
            <a:ext cx="1470600" cy="147060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0" y="1293480"/>
            <a:ext cx="2509200" cy="393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31394d"/>
                </a:solidFill>
                <a:latin typeface="Merriweather"/>
                <a:ea typeface="Merriweather"/>
              </a:rPr>
              <a:t>Etape intermédiaire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Google Shape;146;p19"/>
          <p:cNvSpPr/>
          <p:nvPr/>
        </p:nvSpPr>
        <p:spPr>
          <a:xfrm>
            <a:off x="0" y="3188160"/>
            <a:ext cx="195048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31394d"/>
                </a:solidFill>
                <a:latin typeface="Merriweather"/>
                <a:ea typeface="Merriweather"/>
              </a:rPr>
              <a:t>Etape Finale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 2" descr=""/>
          <p:cNvPicPr/>
          <p:nvPr/>
        </p:nvPicPr>
        <p:blipFill>
          <a:blip r:embed="rId1"/>
          <a:stretch/>
        </p:blipFill>
        <p:spPr>
          <a:xfrm>
            <a:off x="1045080" y="2039040"/>
            <a:ext cx="6448680" cy="1604520"/>
          </a:xfrm>
          <a:prstGeom prst="rect">
            <a:avLst/>
          </a:prstGeom>
          <a:ln w="0">
            <a:noFill/>
          </a:ln>
        </p:spPr>
      </p:pic>
      <p:sp>
        <p:nvSpPr>
          <p:cNvPr id="269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Etape intermédiaire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0" y="1293480"/>
            <a:ext cx="4310280" cy="393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31394d"/>
                </a:solidFill>
                <a:latin typeface="Merriweather"/>
                <a:ea typeface="Merriweather"/>
              </a:rPr>
              <a:t>Synoptique du système en étape intermédiaire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 61" descr=""/>
          <p:cNvPicPr/>
          <p:nvPr/>
        </p:nvPicPr>
        <p:blipFill>
          <a:blip r:embed="rId1"/>
          <a:stretch/>
        </p:blipFill>
        <p:spPr>
          <a:xfrm>
            <a:off x="1493280" y="1883160"/>
            <a:ext cx="7144560" cy="3087720"/>
          </a:xfrm>
          <a:prstGeom prst="rect">
            <a:avLst/>
          </a:prstGeom>
          <a:ln w="0">
            <a:noFill/>
          </a:ln>
        </p:spPr>
      </p:pic>
      <p:sp>
        <p:nvSpPr>
          <p:cNvPr id="272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5000"/>
          </a:bodyPr>
          <a:p>
            <a:pPr marL="434160" indent="-4341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0" lang="fr-FR" sz="2400" spc="-1" strike="noStrike">
                <a:solidFill>
                  <a:schemeClr val="lt1"/>
                </a:solidFill>
                <a:latin typeface="Merriweather"/>
                <a:ea typeface="Merriweather"/>
              </a:rPr>
              <a:t>IP de traitement d’image et affichage VGA sur Zynq7020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964800" indent="-43416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b="0" lang="fr-FR" sz="2000" spc="-1" strike="noStrike">
                <a:solidFill>
                  <a:schemeClr val="lt1"/>
                </a:solidFill>
                <a:latin typeface="Merriweather"/>
                <a:ea typeface="Merriweather"/>
              </a:rPr>
              <a:t>Etape intermédiaire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200160" y="1293480"/>
            <a:ext cx="6705360" cy="393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00252e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31394d"/>
                </a:solidFill>
                <a:latin typeface="Merriweather"/>
                <a:ea typeface="Merriweather"/>
              </a:rPr>
              <a:t>Architecture du système en étape intermédiaire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ZoneTexte 66"/>
          <p:cNvSpPr/>
          <p:nvPr/>
        </p:nvSpPr>
        <p:spPr>
          <a:xfrm>
            <a:off x="155880" y="1663920"/>
            <a:ext cx="1135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Arial"/>
                <a:ea typeface="Arial"/>
              </a:rPr>
              <a:t>CLK = 125MHz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ZoneTexte 67"/>
          <p:cNvSpPr/>
          <p:nvPr/>
        </p:nvSpPr>
        <p:spPr>
          <a:xfrm>
            <a:off x="157680" y="1883160"/>
            <a:ext cx="13287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Arial"/>
                <a:ea typeface="Arial"/>
              </a:rPr>
              <a:t>Pxl_CLK = 25MHz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4741</TotalTime>
  <Application>LibreOffice/7.5.3.2$Windows_X86_64 LibreOffice_project/9f56dff12ba03b9acd7730a5a481eea045e468f3</Application>
  <AppVersion>15.0000</AppVersion>
  <Words>1147</Words>
  <Paragraphs>395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Houssein</dc:creator>
  <dc:description/>
  <dc:language>fr-FR</dc:language>
  <cp:lastModifiedBy/>
  <dcterms:modified xsi:type="dcterms:W3CDTF">2023-07-07T14:16:24Z</dcterms:modified>
  <cp:revision>197</cp:revision>
  <dc:subject/>
  <dc:title>Formation FPGA Safran Projet de fin de formation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20</vt:i4>
  </property>
  <property fmtid="{D5CDD505-2E9C-101B-9397-08002B2CF9AE}" pid="4" name="PresentationFormat">
    <vt:lpwstr>Affichage à l'écran (16:9)</vt:lpwstr>
  </property>
  <property fmtid="{D5CDD505-2E9C-101B-9397-08002B2CF9AE}" pid="5" name="Slides">
    <vt:i4>35</vt:i4>
  </property>
</Properties>
</file>